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2348389" y="2262426"/>
            <a:ext cx="9933503" cy="1666399"/>
          </a:xfrm>
          <a:prstGeom prst="rect">
            <a:avLst/>
          </a:prstGeom>
          <a:noFill/>
          <a:ln/>
        </p:spPr>
        <p:txBody>
          <a:bodyPr wrap="square" rtlCol="0" anchor="t"/>
          <a:lstStyle/>
          <a:p>
            <a:pPr indent="0" marL="0">
              <a:lnSpc>
                <a:spcPts val="6561"/>
              </a:lnSpc>
              <a:buNone/>
            </a:pPr>
            <a:r>
              <a:rPr lang="en-US" sz="5249" b="1" dirty="0">
                <a:solidFill>
                  <a:srgbClr val="FFFFFF"/>
                </a:solidFill>
                <a:latin typeface="Syne" pitchFamily="34" charset="0"/>
                <a:ea typeface="Syne" pitchFamily="34" charset="-122"/>
                <a:cs typeface="Syne" pitchFamily="34" charset="-120"/>
              </a:rPr>
              <a:t>Mastering File Handling in Linux</a:t>
            </a:r>
            <a:endParaRPr lang="en-US" sz="5249" dirty="0"/>
          </a:p>
        </p:txBody>
      </p:sp>
      <p:sp>
        <p:nvSpPr>
          <p:cNvPr id="7" name="Text 4"/>
          <p:cNvSpPr/>
          <p:nvPr/>
        </p:nvSpPr>
        <p:spPr>
          <a:xfrm>
            <a:off x="2348389" y="4262080"/>
            <a:ext cx="9933503"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If you're new to Linux or just looking to refresh your file handling skills, this guide is for you. Below are 22 powerful and versatile commands to help you navigate and manipulate your files and directories with ease.</a:t>
            </a:r>
            <a:endParaRPr lang="en-US" sz="1750" dirty="0"/>
          </a:p>
        </p:txBody>
      </p:sp>
      <p:sp>
        <p:nvSpPr>
          <p:cNvPr id="8" name="Shape 5"/>
          <p:cNvSpPr/>
          <p:nvPr/>
        </p:nvSpPr>
        <p:spPr>
          <a:xfrm>
            <a:off x="2348389" y="5594866"/>
            <a:ext cx="355402" cy="355402"/>
          </a:xfrm>
          <a:prstGeom prst="roundRect">
            <a:avLst>
              <a:gd name="adj" fmla="val 25726039"/>
            </a:avLst>
          </a:prstGeom>
          <a:noFill/>
          <a:ln w="7620">
            <a:solidFill>
              <a:srgbClr val="FFFFFF"/>
            </a:solidFill>
            <a:prstDash val="solid"/>
          </a:ln>
        </p:spPr>
      </p:sp>
      <p:pic>
        <p:nvPicPr>
          <p:cNvPr id="9" name="Image 1" descr="preencoded.png">    </p:cNvPr>
          <p:cNvPicPr>
            <a:picLocks noChangeAspect="1"/>
          </p:cNvPicPr>
          <p:nvPr/>
        </p:nvPicPr>
        <p:blipFill>
          <a:blip r:embed="rId2"/>
          <a:stretch>
            <a:fillRect/>
          </a:stretch>
        </p:blipFill>
        <p:spPr>
          <a:xfrm>
            <a:off x="2356009" y="5602486"/>
            <a:ext cx="340162" cy="340162"/>
          </a:xfrm>
          <a:prstGeom prst="rect">
            <a:avLst/>
          </a:prstGeom>
        </p:spPr>
      </p:pic>
      <p:sp>
        <p:nvSpPr>
          <p:cNvPr id="10" name="Text 6"/>
          <p:cNvSpPr/>
          <p:nvPr/>
        </p:nvSpPr>
        <p:spPr>
          <a:xfrm>
            <a:off x="2814876" y="5578197"/>
            <a:ext cx="1752600" cy="388858"/>
          </a:xfrm>
          <a:prstGeom prst="rect">
            <a:avLst/>
          </a:prstGeom>
          <a:noFill/>
          <a:ln/>
        </p:spPr>
        <p:txBody>
          <a:bodyPr wrap="none" rtlCol="0" anchor="t"/>
          <a:lstStyle/>
          <a:p>
            <a:pPr algn="l" indent="0" marL="0">
              <a:lnSpc>
                <a:spcPts val="3062"/>
              </a:lnSpc>
              <a:buNone/>
            </a:pPr>
            <a:r>
              <a:rPr lang="en-US" sz="2187" b="1" dirty="0">
                <a:solidFill>
                  <a:srgbClr val="D9E1FF"/>
                </a:solidFill>
                <a:latin typeface="Arimo" pitchFamily="34" charset="0"/>
                <a:ea typeface="Arimo" pitchFamily="34" charset="-122"/>
                <a:cs typeface="Arimo" pitchFamily="34" charset="-120"/>
              </a:rPr>
              <a:t>by Sai Rohith</a:t>
            </a:r>
            <a:endParaRPr lang="en-US" sz="2187"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3379708" y="486966"/>
            <a:ext cx="3521273" cy="550188"/>
          </a:xfrm>
          <a:prstGeom prst="rect">
            <a:avLst/>
          </a:prstGeom>
          <a:noFill/>
          <a:ln/>
        </p:spPr>
        <p:txBody>
          <a:bodyPr wrap="none" rtlCol="0" anchor="t"/>
          <a:lstStyle/>
          <a:p>
            <a:pPr indent="0" marL="0">
              <a:lnSpc>
                <a:spcPts val="4332"/>
              </a:lnSpc>
              <a:buNone/>
            </a:pPr>
            <a:r>
              <a:rPr lang="en-US" sz="3466" b="1" dirty="0">
                <a:solidFill>
                  <a:srgbClr val="FFFFFF"/>
                </a:solidFill>
                <a:latin typeface="Syne" pitchFamily="34" charset="0"/>
                <a:ea typeface="Syne" pitchFamily="34" charset="-122"/>
                <a:cs typeface="Syne" pitchFamily="34" charset="-120"/>
              </a:rPr>
              <a:t>Commands</a:t>
            </a:r>
            <a:endParaRPr lang="en-US" sz="3466" dirty="0"/>
          </a:p>
        </p:txBody>
      </p:sp>
      <p:pic>
        <p:nvPicPr>
          <p:cNvPr id="5" name="Image 0" descr="preencoded.png">    </p:cNvPr>
          <p:cNvPicPr>
            <a:picLocks noChangeAspect="1"/>
          </p:cNvPicPr>
          <p:nvPr/>
        </p:nvPicPr>
        <p:blipFill>
          <a:blip r:embed="rId1"/>
          <a:stretch>
            <a:fillRect/>
          </a:stretch>
        </p:blipFill>
        <p:spPr>
          <a:xfrm>
            <a:off x="3379708" y="1499235"/>
            <a:ext cx="3719155" cy="2106573"/>
          </a:xfrm>
          <a:prstGeom prst="rect">
            <a:avLst/>
          </a:prstGeom>
        </p:spPr>
      </p:pic>
      <p:sp>
        <p:nvSpPr>
          <p:cNvPr id="6" name="Text 3"/>
          <p:cNvSpPr/>
          <p:nvPr/>
        </p:nvSpPr>
        <p:spPr>
          <a:xfrm>
            <a:off x="3379708" y="3803809"/>
            <a:ext cx="2112764" cy="330041"/>
          </a:xfrm>
          <a:prstGeom prst="rect">
            <a:avLst/>
          </a:prstGeom>
          <a:noFill/>
          <a:ln/>
        </p:spPr>
        <p:txBody>
          <a:bodyPr wrap="none" rtlCol="0" anchor="t"/>
          <a:lstStyle/>
          <a:p>
            <a:pPr indent="0" marL="0">
              <a:lnSpc>
                <a:spcPts val="2599"/>
              </a:lnSpc>
              <a:buNone/>
            </a:pPr>
            <a:r>
              <a:rPr lang="en-US" sz="2079" b="1" dirty="0">
                <a:solidFill>
                  <a:srgbClr val="FFFFFF"/>
                </a:solidFill>
                <a:latin typeface="Syne" pitchFamily="34" charset="0"/>
                <a:ea typeface="Syne" pitchFamily="34" charset="-122"/>
                <a:cs typeface="Syne" pitchFamily="34" charset="-120"/>
              </a:rPr>
              <a:t>CHMOD</a:t>
            </a:r>
            <a:endParaRPr lang="en-US" sz="2079" dirty="0"/>
          </a:p>
        </p:txBody>
      </p:sp>
      <p:sp>
        <p:nvSpPr>
          <p:cNvPr id="7" name="Text 4"/>
          <p:cNvSpPr/>
          <p:nvPr/>
        </p:nvSpPr>
        <p:spPr>
          <a:xfrm>
            <a:off x="3379708" y="4309824"/>
            <a:ext cx="1760577" cy="275034"/>
          </a:xfrm>
          <a:prstGeom prst="rect">
            <a:avLst/>
          </a:prstGeom>
          <a:noFill/>
          <a:ln/>
        </p:spPr>
        <p:txBody>
          <a:bodyPr wrap="none" rtlCol="0" anchor="t"/>
          <a:lstStyle/>
          <a:p>
            <a:pPr indent="0" marL="0">
              <a:lnSpc>
                <a:spcPts val="2166"/>
              </a:lnSpc>
              <a:buNone/>
            </a:pPr>
            <a:r>
              <a:rPr lang="en-US" sz="1733" b="1" dirty="0">
                <a:solidFill>
                  <a:srgbClr val="FFFFFF"/>
                </a:solidFill>
                <a:latin typeface="Syne" pitchFamily="34" charset="0"/>
                <a:ea typeface="Syne" pitchFamily="34" charset="-122"/>
                <a:cs typeface="Syne" pitchFamily="34" charset="-120"/>
              </a:rPr>
              <a:t>Description:</a:t>
            </a:r>
            <a:endParaRPr lang="en-US" sz="1733" dirty="0"/>
          </a:p>
        </p:txBody>
      </p:sp>
      <p:sp>
        <p:nvSpPr>
          <p:cNvPr id="8" name="Text 5"/>
          <p:cNvSpPr/>
          <p:nvPr/>
        </p:nvSpPr>
        <p:spPr>
          <a:xfrm>
            <a:off x="3379708" y="4760833"/>
            <a:ext cx="3720703" cy="1390412"/>
          </a:xfrm>
          <a:prstGeom prst="rect">
            <a:avLst/>
          </a:prstGeom>
          <a:noFill/>
          <a:ln/>
        </p:spPr>
        <p:txBody>
          <a:bodyPr wrap="square" rtlCol="0" anchor="t"/>
          <a:lstStyle/>
          <a:p>
            <a:pPr indent="0" marL="0">
              <a:lnSpc>
                <a:spcPts val="2166"/>
              </a:lnSpc>
              <a:buNone/>
            </a:pPr>
            <a:r>
              <a:rPr lang="en-US" sz="1733" b="1" dirty="0">
                <a:solidFill>
                  <a:srgbClr val="FFFFFF"/>
                </a:solidFill>
                <a:latin typeface="Syne" pitchFamily="34" charset="0"/>
                <a:ea typeface="Syne" pitchFamily="34" charset="-122"/>
                <a:cs typeface="Syne" pitchFamily="34" charset="-120"/>
              </a:rPr>
              <a:t> The </a:t>
            </a:r>
            <a:pPr indent="0" marL="0">
              <a:lnSpc>
                <a:spcPts val="2166"/>
              </a:lnSpc>
              <a:buNone/>
            </a:pPr>
            <a:r>
              <a:rPr lang="en-US" sz="1733" b="1" dirty="0">
                <a:solidFill>
                  <a:srgbClr val="D9E1FF"/>
                </a:solidFill>
                <a:highlight>
                  <a:srgbClr val="0F004D"/>
                </a:highlight>
                <a:latin typeface="Consolas" pitchFamily="34" charset="0"/>
                <a:ea typeface="Consolas" pitchFamily="34" charset="-122"/>
                <a:cs typeface="Consolas" pitchFamily="34" charset="-120"/>
              </a:rPr>
              <a:t>chmod</a:t>
            </a:r>
            <a:pPr indent="0" marL="0">
              <a:lnSpc>
                <a:spcPts val="2166"/>
              </a:lnSpc>
              <a:buNone/>
            </a:pPr>
            <a:r>
              <a:rPr lang="en-US" sz="1733" b="1" dirty="0">
                <a:solidFill>
                  <a:srgbClr val="FFFFFF"/>
                </a:solidFill>
                <a:latin typeface="Syne" pitchFamily="34" charset="0"/>
                <a:ea typeface="Syne" pitchFamily="34" charset="-122"/>
                <a:cs typeface="Syne" pitchFamily="34" charset="-120"/>
              </a:rPr>
              <a:t> command in Linux changes file permissions, allowing users to control read, write, and execute access to files and directories.</a:t>
            </a:r>
            <a:endParaRPr lang="en-US" sz="1733" dirty="0"/>
          </a:p>
        </p:txBody>
      </p:sp>
      <p:sp>
        <p:nvSpPr>
          <p:cNvPr id="9" name="Text 6"/>
          <p:cNvSpPr/>
          <p:nvPr/>
        </p:nvSpPr>
        <p:spPr>
          <a:xfrm>
            <a:off x="3379708" y="6327219"/>
            <a:ext cx="3720703" cy="296942"/>
          </a:xfrm>
          <a:prstGeom prst="rect">
            <a:avLst/>
          </a:prstGeom>
          <a:noFill/>
          <a:ln/>
        </p:spPr>
        <p:txBody>
          <a:bodyPr wrap="none" rtlCol="0" anchor="t"/>
          <a:lstStyle/>
          <a:p>
            <a:pPr indent="0" marL="0">
              <a:lnSpc>
                <a:spcPts val="2218"/>
              </a:lnSpc>
              <a:buNone/>
            </a:pPr>
            <a:r>
              <a:rPr lang="en-US" sz="1386" b="1" dirty="0">
                <a:solidFill>
                  <a:srgbClr val="D9E1FF"/>
                </a:solidFill>
                <a:latin typeface="Arimo" pitchFamily="34" charset="0"/>
                <a:ea typeface="Arimo" pitchFamily="34" charset="-122"/>
                <a:cs typeface="Arimo" pitchFamily="34" charset="-120"/>
              </a:rPr>
              <a:t>Syntax:</a:t>
            </a:r>
            <a:pPr indent="0" marL="0">
              <a:lnSpc>
                <a:spcPts val="2218"/>
              </a:lnSpc>
              <a:buNone/>
            </a:pPr>
            <a:r>
              <a:rPr lang="en-US" sz="1386" dirty="0">
                <a:solidFill>
                  <a:srgbClr val="D9E1FF"/>
                </a:solidFill>
                <a:latin typeface="Arimo" pitchFamily="34" charset="0"/>
                <a:ea typeface="Arimo" pitchFamily="34" charset="-122"/>
                <a:cs typeface="Arimo" pitchFamily="34" charset="-120"/>
              </a:rPr>
              <a:t> </a:t>
            </a:r>
            <a:pPr indent="0" marL="0">
              <a:lnSpc>
                <a:spcPts val="2218"/>
              </a:lnSpc>
              <a:buNone/>
            </a:pPr>
            <a:r>
              <a:rPr lang="en-US" sz="1386" dirty="0">
                <a:solidFill>
                  <a:srgbClr val="D9E1FF"/>
                </a:solidFill>
                <a:highlight>
                  <a:srgbClr val="0F004D"/>
                </a:highlight>
                <a:latin typeface="Consolas" pitchFamily="34" charset="0"/>
                <a:ea typeface="Consolas" pitchFamily="34" charset="-122"/>
                <a:cs typeface="Consolas" pitchFamily="34" charset="-120"/>
              </a:rPr>
              <a:t>chmod &lt;permissions&gt; &lt;file_name&gt;</a:t>
            </a:r>
            <a:endParaRPr lang="en-US" sz="1386" dirty="0"/>
          </a:p>
        </p:txBody>
      </p:sp>
      <p:pic>
        <p:nvPicPr>
          <p:cNvPr id="10" name="Image 1" descr="preencoded.png">    </p:cNvPr>
          <p:cNvPicPr>
            <a:picLocks noChangeAspect="1"/>
          </p:cNvPicPr>
          <p:nvPr/>
        </p:nvPicPr>
        <p:blipFill>
          <a:blip r:embed="rId2"/>
          <a:stretch>
            <a:fillRect/>
          </a:stretch>
        </p:blipFill>
        <p:spPr>
          <a:xfrm>
            <a:off x="7537609" y="1499235"/>
            <a:ext cx="2494717" cy="2791063"/>
          </a:xfrm>
          <a:prstGeom prst="rect">
            <a:avLst/>
          </a:prstGeom>
        </p:spPr>
      </p:pic>
      <p:sp>
        <p:nvSpPr>
          <p:cNvPr id="11" name="Text 7"/>
          <p:cNvSpPr/>
          <p:nvPr/>
        </p:nvSpPr>
        <p:spPr>
          <a:xfrm>
            <a:off x="7537609" y="4488299"/>
            <a:ext cx="2112764" cy="330041"/>
          </a:xfrm>
          <a:prstGeom prst="rect">
            <a:avLst/>
          </a:prstGeom>
          <a:noFill/>
          <a:ln/>
        </p:spPr>
        <p:txBody>
          <a:bodyPr wrap="none" rtlCol="0" anchor="t"/>
          <a:lstStyle/>
          <a:p>
            <a:pPr indent="0" marL="0">
              <a:lnSpc>
                <a:spcPts val="2599"/>
              </a:lnSpc>
              <a:buNone/>
            </a:pPr>
            <a:r>
              <a:rPr lang="en-US" sz="2079" b="1" dirty="0">
                <a:solidFill>
                  <a:srgbClr val="FFFFFF"/>
                </a:solidFill>
                <a:latin typeface="Syne" pitchFamily="34" charset="0"/>
                <a:ea typeface="Syne" pitchFamily="34" charset="-122"/>
                <a:cs typeface="Syne" pitchFamily="34" charset="-120"/>
              </a:rPr>
              <a:t>CAT</a:t>
            </a:r>
            <a:endParaRPr lang="en-US" sz="2079" dirty="0"/>
          </a:p>
        </p:txBody>
      </p:sp>
      <p:sp>
        <p:nvSpPr>
          <p:cNvPr id="12" name="Text 8"/>
          <p:cNvSpPr/>
          <p:nvPr/>
        </p:nvSpPr>
        <p:spPr>
          <a:xfrm>
            <a:off x="7537609" y="4994315"/>
            <a:ext cx="3720703" cy="2134553"/>
          </a:xfrm>
          <a:prstGeom prst="rect">
            <a:avLst/>
          </a:prstGeom>
          <a:noFill/>
          <a:ln/>
        </p:spPr>
        <p:txBody>
          <a:bodyPr wrap="square" rtlCol="0" anchor="t"/>
          <a:lstStyle/>
          <a:p>
            <a:pPr indent="0" marL="0">
              <a:lnSpc>
                <a:spcPts val="2773"/>
              </a:lnSpc>
              <a:buNone/>
            </a:pPr>
            <a:r>
              <a:rPr lang="en-US" sz="1733" b="1" dirty="0">
                <a:solidFill>
                  <a:srgbClr val="D9E1FF"/>
                </a:solidFill>
                <a:latin typeface="Arimo" pitchFamily="34" charset="0"/>
                <a:ea typeface="Arimo" pitchFamily="34" charset="-122"/>
                <a:cs typeface="Arimo" pitchFamily="34" charset="-120"/>
              </a:rPr>
              <a:t>Description:</a:t>
            </a:r>
            <a:pPr indent="0" marL="0">
              <a:lnSpc>
                <a:spcPts val="2773"/>
              </a:lnSpc>
              <a:buNone/>
            </a:pPr>
            <a:r>
              <a:rPr lang="en-US" sz="1733" dirty="0">
                <a:solidFill>
                  <a:srgbClr val="D9E1FF"/>
                </a:solidFill>
                <a:latin typeface="Arimo" pitchFamily="34" charset="0"/>
                <a:ea typeface="Arimo" pitchFamily="34" charset="-122"/>
                <a:cs typeface="Arimo" pitchFamily="34" charset="-120"/>
              </a:rPr>
              <a:t> The </a:t>
            </a:r>
            <a:pPr indent="0" marL="0">
              <a:lnSpc>
                <a:spcPts val="2773"/>
              </a:lnSpc>
              <a:buNone/>
            </a:pPr>
            <a:r>
              <a:rPr lang="en-US" sz="1733" dirty="0">
                <a:solidFill>
                  <a:srgbClr val="D9E1FF"/>
                </a:solidFill>
                <a:highlight>
                  <a:srgbClr val="0F004D"/>
                </a:highlight>
                <a:latin typeface="Consolas" pitchFamily="34" charset="0"/>
                <a:ea typeface="Consolas" pitchFamily="34" charset="-122"/>
                <a:cs typeface="Consolas" pitchFamily="34" charset="-120"/>
              </a:rPr>
              <a:t>cat</a:t>
            </a:r>
            <a:pPr indent="0" marL="0">
              <a:lnSpc>
                <a:spcPts val="2773"/>
              </a:lnSpc>
              <a:buNone/>
            </a:pPr>
            <a:r>
              <a:rPr lang="en-US" sz="1733" dirty="0">
                <a:solidFill>
                  <a:srgbClr val="D9E1FF"/>
                </a:solidFill>
                <a:latin typeface="Arimo" pitchFamily="34" charset="0"/>
                <a:ea typeface="Arimo" pitchFamily="34" charset="-122"/>
                <a:cs typeface="Arimo" pitchFamily="34" charset="-120"/>
              </a:rPr>
              <a:t> command in Linux is used to concatenate and display the contents of one or more files. It's commonly used for reading file content and displaying it in the terminal.</a:t>
            </a:r>
            <a:endParaRPr lang="en-US" sz="1733" dirty="0"/>
          </a:p>
        </p:txBody>
      </p:sp>
      <p:sp>
        <p:nvSpPr>
          <p:cNvPr id="13" name="Text 9"/>
          <p:cNvSpPr/>
          <p:nvPr/>
        </p:nvSpPr>
        <p:spPr>
          <a:xfrm>
            <a:off x="7537609" y="7287220"/>
            <a:ext cx="3720703" cy="296942"/>
          </a:xfrm>
          <a:prstGeom prst="rect">
            <a:avLst/>
          </a:prstGeom>
          <a:noFill/>
          <a:ln/>
        </p:spPr>
        <p:txBody>
          <a:bodyPr wrap="none" rtlCol="0" anchor="t"/>
          <a:lstStyle/>
          <a:p>
            <a:pPr indent="0" marL="0">
              <a:lnSpc>
                <a:spcPts val="2218"/>
              </a:lnSpc>
              <a:buNone/>
            </a:pPr>
            <a:r>
              <a:rPr lang="en-US" sz="1386" b="1" dirty="0">
                <a:solidFill>
                  <a:srgbClr val="D9E1FF"/>
                </a:solidFill>
                <a:latin typeface="Arimo" pitchFamily="34" charset="0"/>
                <a:ea typeface="Arimo" pitchFamily="34" charset="-122"/>
                <a:cs typeface="Arimo" pitchFamily="34" charset="-120"/>
              </a:rPr>
              <a:t>Syntax:</a:t>
            </a:r>
            <a:pPr indent="0" marL="0">
              <a:lnSpc>
                <a:spcPts val="2218"/>
              </a:lnSpc>
              <a:buNone/>
            </a:pPr>
            <a:r>
              <a:rPr lang="en-US" sz="1386" dirty="0">
                <a:solidFill>
                  <a:srgbClr val="D9E1FF"/>
                </a:solidFill>
                <a:latin typeface="Arimo" pitchFamily="34" charset="0"/>
                <a:ea typeface="Arimo" pitchFamily="34" charset="-122"/>
                <a:cs typeface="Arimo" pitchFamily="34" charset="-120"/>
              </a:rPr>
              <a:t> </a:t>
            </a:r>
            <a:pPr indent="0" marL="0">
              <a:lnSpc>
                <a:spcPts val="2218"/>
              </a:lnSpc>
              <a:buNone/>
            </a:pPr>
            <a:r>
              <a:rPr lang="en-US" sz="1386" dirty="0">
                <a:solidFill>
                  <a:srgbClr val="D9E1FF"/>
                </a:solidFill>
                <a:highlight>
                  <a:srgbClr val="0F004D"/>
                </a:highlight>
                <a:latin typeface="Consolas" pitchFamily="34" charset="0"/>
                <a:ea typeface="Consolas" pitchFamily="34" charset="-122"/>
                <a:cs typeface="Consolas" pitchFamily="34" charset="-120"/>
              </a:rPr>
              <a:t>cat [OPTION]... [FILE]...</a:t>
            </a:r>
            <a:endParaRPr lang="en-US" sz="1386"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794385" y="989528"/>
            <a:ext cx="7555111" cy="1056084"/>
          </a:xfrm>
          <a:prstGeom prst="rect">
            <a:avLst/>
          </a:prstGeom>
          <a:noFill/>
          <a:ln/>
        </p:spPr>
        <p:txBody>
          <a:bodyPr wrap="square" rtlCol="0" anchor="t"/>
          <a:lstStyle/>
          <a:p>
            <a:pPr indent="0" marL="0">
              <a:lnSpc>
                <a:spcPts val="4158"/>
              </a:lnSpc>
              <a:buNone/>
            </a:pPr>
            <a:r>
              <a:rPr lang="en-US" sz="3327" b="1" dirty="0">
                <a:solidFill>
                  <a:srgbClr val="FFFFFF"/>
                </a:solidFill>
                <a:latin typeface="Syne" pitchFamily="34" charset="0"/>
                <a:ea typeface="Syne" pitchFamily="34" charset="-122"/>
                <a:cs typeface="Syne" pitchFamily="34" charset="-120"/>
              </a:rPr>
              <a:t>Find Files and Directories with find and grep</a:t>
            </a:r>
            <a:endParaRPr lang="en-US" sz="3327" dirty="0"/>
          </a:p>
        </p:txBody>
      </p:sp>
      <p:sp>
        <p:nvSpPr>
          <p:cNvPr id="5" name="Shape 3"/>
          <p:cNvSpPr/>
          <p:nvPr/>
        </p:nvSpPr>
        <p:spPr>
          <a:xfrm>
            <a:off x="794385" y="2431018"/>
            <a:ext cx="380167" cy="380167"/>
          </a:xfrm>
          <a:prstGeom prst="roundRect">
            <a:avLst>
              <a:gd name="adj" fmla="val 13336"/>
            </a:avLst>
          </a:prstGeom>
          <a:solidFill>
            <a:srgbClr val="171542"/>
          </a:solidFill>
          <a:ln/>
        </p:spPr>
      </p:sp>
      <p:sp>
        <p:nvSpPr>
          <p:cNvPr id="6" name="Text 4"/>
          <p:cNvSpPr/>
          <p:nvPr/>
        </p:nvSpPr>
        <p:spPr>
          <a:xfrm>
            <a:off x="934879" y="2462689"/>
            <a:ext cx="99060" cy="316825"/>
          </a:xfrm>
          <a:prstGeom prst="rect">
            <a:avLst/>
          </a:prstGeom>
          <a:noFill/>
          <a:ln/>
        </p:spPr>
        <p:txBody>
          <a:bodyPr wrap="none" rtlCol="0" anchor="t"/>
          <a:lstStyle/>
          <a:p>
            <a:pPr algn="ctr" indent="0" marL="0">
              <a:lnSpc>
                <a:spcPts val="2495"/>
              </a:lnSpc>
              <a:buNone/>
            </a:pPr>
            <a:r>
              <a:rPr lang="en-US" sz="1996" b="1" dirty="0">
                <a:solidFill>
                  <a:srgbClr val="FFFFFF"/>
                </a:solidFill>
                <a:latin typeface="Syne" pitchFamily="34" charset="0"/>
                <a:ea typeface="Syne" pitchFamily="34" charset="-122"/>
                <a:cs typeface="Syne" pitchFamily="34" charset="-120"/>
              </a:rPr>
              <a:t>1</a:t>
            </a:r>
            <a:endParaRPr lang="en-US" sz="1996" dirty="0"/>
          </a:p>
        </p:txBody>
      </p:sp>
      <p:sp>
        <p:nvSpPr>
          <p:cNvPr id="7" name="Text 5"/>
          <p:cNvSpPr/>
          <p:nvPr/>
        </p:nvSpPr>
        <p:spPr>
          <a:xfrm>
            <a:off x="1343501" y="2489121"/>
            <a:ext cx="1790700" cy="263962"/>
          </a:xfrm>
          <a:prstGeom prst="rect">
            <a:avLst/>
          </a:prstGeom>
          <a:noFill/>
          <a:ln/>
        </p:spPr>
        <p:txBody>
          <a:bodyPr wrap="none" rtlCol="0" anchor="t"/>
          <a:lstStyle/>
          <a:p>
            <a:pPr indent="0" marL="0">
              <a:lnSpc>
                <a:spcPts val="2079"/>
              </a:lnSpc>
              <a:buNone/>
            </a:pPr>
            <a:r>
              <a:rPr lang="en-US" sz="1663" b="1" dirty="0">
                <a:solidFill>
                  <a:srgbClr val="FFFFFF"/>
                </a:solidFill>
                <a:latin typeface="Syne" pitchFamily="34" charset="0"/>
                <a:ea typeface="Syne" pitchFamily="34" charset="-122"/>
                <a:cs typeface="Syne" pitchFamily="34" charset="-120"/>
              </a:rPr>
              <a:t>Search for Files</a:t>
            </a:r>
            <a:endParaRPr lang="en-US" sz="1663" dirty="0"/>
          </a:p>
        </p:txBody>
      </p:sp>
      <p:sp>
        <p:nvSpPr>
          <p:cNvPr id="8" name="Text 6"/>
          <p:cNvSpPr/>
          <p:nvPr/>
        </p:nvSpPr>
        <p:spPr>
          <a:xfrm>
            <a:off x="1343501" y="2922032"/>
            <a:ext cx="1856661" cy="2972991"/>
          </a:xfrm>
          <a:prstGeom prst="rect">
            <a:avLst/>
          </a:prstGeom>
          <a:noFill/>
          <a:ln/>
        </p:spPr>
        <p:txBody>
          <a:bodyPr wrap="square" rtlCol="0" anchor="t"/>
          <a:lstStyle/>
          <a:p>
            <a:pPr indent="0" marL="0">
              <a:lnSpc>
                <a:spcPts val="2129"/>
              </a:lnSpc>
              <a:buNone/>
            </a:pPr>
            <a:r>
              <a:rPr lang="en-US" sz="1331" dirty="0">
                <a:solidFill>
                  <a:srgbClr val="D9E1FF"/>
                </a:solidFill>
                <a:latin typeface="Arimo" pitchFamily="34" charset="0"/>
                <a:ea typeface="Arimo" pitchFamily="34" charset="-122"/>
                <a:cs typeface="Arimo" pitchFamily="34" charset="-120"/>
              </a:rPr>
              <a:t>The </a:t>
            </a:r>
            <a:pPr indent="0" marL="0">
              <a:lnSpc>
                <a:spcPts val="2129"/>
              </a:lnSpc>
              <a:buNone/>
            </a:pPr>
            <a:r>
              <a:rPr lang="en-US" sz="1331" b="1" dirty="0">
                <a:solidFill>
                  <a:srgbClr val="D9E1FF"/>
                </a:solidFill>
                <a:latin typeface="Arimo" pitchFamily="34" charset="0"/>
                <a:ea typeface="Arimo" pitchFamily="34" charset="-122"/>
                <a:cs typeface="Arimo" pitchFamily="34" charset="-120"/>
              </a:rPr>
              <a:t>find</a:t>
            </a:r>
            <a:pPr indent="0" marL="0">
              <a:lnSpc>
                <a:spcPts val="2129"/>
              </a:lnSpc>
              <a:buNone/>
            </a:pPr>
            <a:r>
              <a:rPr lang="en-US" sz="1331" dirty="0">
                <a:solidFill>
                  <a:srgbClr val="D9E1FF"/>
                </a:solidFill>
                <a:latin typeface="Arimo" pitchFamily="34" charset="0"/>
                <a:ea typeface="Arimo" pitchFamily="34" charset="-122"/>
                <a:cs typeface="Arimo" pitchFamily="34" charset="-120"/>
              </a:rPr>
              <a:t> command is your go-to tool for finding files and directories. You can search based on name, size, permission, and other criteria. This command can be a bit complex, so make sure to consult the manual pages for help if you get stuck.</a:t>
            </a:r>
            <a:endParaRPr lang="en-US" sz="1331" dirty="0"/>
          </a:p>
        </p:txBody>
      </p:sp>
      <p:sp>
        <p:nvSpPr>
          <p:cNvPr id="9" name="Shape 7"/>
          <p:cNvSpPr/>
          <p:nvPr/>
        </p:nvSpPr>
        <p:spPr>
          <a:xfrm>
            <a:off x="3369112" y="2431018"/>
            <a:ext cx="380167" cy="380167"/>
          </a:xfrm>
          <a:prstGeom prst="roundRect">
            <a:avLst>
              <a:gd name="adj" fmla="val 13336"/>
            </a:avLst>
          </a:prstGeom>
          <a:solidFill>
            <a:srgbClr val="171542"/>
          </a:solidFill>
          <a:ln/>
        </p:spPr>
      </p:sp>
      <p:sp>
        <p:nvSpPr>
          <p:cNvPr id="10" name="Text 8"/>
          <p:cNvSpPr/>
          <p:nvPr/>
        </p:nvSpPr>
        <p:spPr>
          <a:xfrm>
            <a:off x="3479125" y="2462689"/>
            <a:ext cx="160020" cy="316825"/>
          </a:xfrm>
          <a:prstGeom prst="rect">
            <a:avLst/>
          </a:prstGeom>
          <a:noFill/>
          <a:ln/>
        </p:spPr>
        <p:txBody>
          <a:bodyPr wrap="none" rtlCol="0" anchor="t"/>
          <a:lstStyle/>
          <a:p>
            <a:pPr algn="ctr" indent="0" marL="0">
              <a:lnSpc>
                <a:spcPts val="2495"/>
              </a:lnSpc>
              <a:buNone/>
            </a:pPr>
            <a:r>
              <a:rPr lang="en-US" sz="1996" b="1" dirty="0">
                <a:solidFill>
                  <a:srgbClr val="FFFFFF"/>
                </a:solidFill>
                <a:latin typeface="Syne" pitchFamily="34" charset="0"/>
                <a:ea typeface="Syne" pitchFamily="34" charset="-122"/>
                <a:cs typeface="Syne" pitchFamily="34" charset="-120"/>
              </a:rPr>
              <a:t>2</a:t>
            </a:r>
            <a:endParaRPr lang="en-US" sz="1996" dirty="0"/>
          </a:p>
        </p:txBody>
      </p:sp>
      <p:sp>
        <p:nvSpPr>
          <p:cNvPr id="11" name="Text 9"/>
          <p:cNvSpPr/>
          <p:nvPr/>
        </p:nvSpPr>
        <p:spPr>
          <a:xfrm>
            <a:off x="3918228" y="2489121"/>
            <a:ext cx="1856661" cy="527923"/>
          </a:xfrm>
          <a:prstGeom prst="rect">
            <a:avLst/>
          </a:prstGeom>
          <a:noFill/>
          <a:ln/>
        </p:spPr>
        <p:txBody>
          <a:bodyPr wrap="square" rtlCol="0" anchor="t"/>
          <a:lstStyle/>
          <a:p>
            <a:pPr indent="0" marL="0">
              <a:lnSpc>
                <a:spcPts val="2079"/>
              </a:lnSpc>
              <a:buNone/>
            </a:pPr>
            <a:r>
              <a:rPr lang="en-US" sz="1663" b="1" dirty="0">
                <a:solidFill>
                  <a:srgbClr val="FFFFFF"/>
                </a:solidFill>
                <a:latin typeface="Syne" pitchFamily="34" charset="0"/>
                <a:ea typeface="Syne" pitchFamily="34" charset="-122"/>
                <a:cs typeface="Syne" pitchFamily="34" charset="-120"/>
              </a:rPr>
              <a:t>Search for Text Patterns</a:t>
            </a:r>
            <a:endParaRPr lang="en-US" sz="1663" dirty="0"/>
          </a:p>
        </p:txBody>
      </p:sp>
      <p:sp>
        <p:nvSpPr>
          <p:cNvPr id="12" name="Text 10"/>
          <p:cNvSpPr/>
          <p:nvPr/>
        </p:nvSpPr>
        <p:spPr>
          <a:xfrm>
            <a:off x="3918228" y="3185993"/>
            <a:ext cx="1856661" cy="2702719"/>
          </a:xfrm>
          <a:prstGeom prst="rect">
            <a:avLst/>
          </a:prstGeom>
          <a:noFill/>
          <a:ln/>
        </p:spPr>
        <p:txBody>
          <a:bodyPr wrap="square" rtlCol="0" anchor="t"/>
          <a:lstStyle/>
          <a:p>
            <a:pPr indent="0" marL="0">
              <a:lnSpc>
                <a:spcPts val="2129"/>
              </a:lnSpc>
              <a:buNone/>
            </a:pPr>
            <a:r>
              <a:rPr lang="en-US" sz="1331" dirty="0">
                <a:solidFill>
                  <a:srgbClr val="D9E1FF"/>
                </a:solidFill>
                <a:latin typeface="Arimo" pitchFamily="34" charset="0"/>
                <a:ea typeface="Arimo" pitchFamily="34" charset="-122"/>
                <a:cs typeface="Arimo" pitchFamily="34" charset="-120"/>
              </a:rPr>
              <a:t>The </a:t>
            </a:r>
            <a:pPr indent="0" marL="0">
              <a:lnSpc>
                <a:spcPts val="2129"/>
              </a:lnSpc>
              <a:buNone/>
            </a:pPr>
            <a:r>
              <a:rPr lang="en-US" sz="1331" b="1" dirty="0">
                <a:solidFill>
                  <a:srgbClr val="D9E1FF"/>
                </a:solidFill>
                <a:latin typeface="Arimo" pitchFamily="34" charset="0"/>
                <a:ea typeface="Arimo" pitchFamily="34" charset="-122"/>
                <a:cs typeface="Arimo" pitchFamily="34" charset="-120"/>
              </a:rPr>
              <a:t>grep</a:t>
            </a:r>
            <a:pPr indent="0" marL="0">
              <a:lnSpc>
                <a:spcPts val="2129"/>
              </a:lnSpc>
              <a:buNone/>
            </a:pPr>
            <a:r>
              <a:rPr lang="en-US" sz="1331" dirty="0">
                <a:solidFill>
                  <a:srgbClr val="D9E1FF"/>
                </a:solidFill>
                <a:latin typeface="Arimo" pitchFamily="34" charset="0"/>
                <a:ea typeface="Arimo" pitchFamily="34" charset="-122"/>
                <a:cs typeface="Arimo" pitchFamily="34" charset="-120"/>
              </a:rPr>
              <a:t> command is a text search tool that lets you search for text patterns within files. This command is incredibly powerful and can save you a ton of time if you need to find a specific piece of information buried deep within a file.</a:t>
            </a:r>
            <a:endParaRPr lang="en-US" sz="1331" dirty="0"/>
          </a:p>
        </p:txBody>
      </p:sp>
      <p:sp>
        <p:nvSpPr>
          <p:cNvPr id="13" name="Shape 11"/>
          <p:cNvSpPr/>
          <p:nvPr/>
        </p:nvSpPr>
        <p:spPr>
          <a:xfrm>
            <a:off x="5943838" y="2431018"/>
            <a:ext cx="380167" cy="380167"/>
          </a:xfrm>
          <a:prstGeom prst="roundRect">
            <a:avLst>
              <a:gd name="adj" fmla="val 13336"/>
            </a:avLst>
          </a:prstGeom>
          <a:solidFill>
            <a:srgbClr val="171542"/>
          </a:solidFill>
          <a:ln/>
        </p:spPr>
      </p:sp>
      <p:sp>
        <p:nvSpPr>
          <p:cNvPr id="14" name="Text 12"/>
          <p:cNvSpPr/>
          <p:nvPr/>
        </p:nvSpPr>
        <p:spPr>
          <a:xfrm>
            <a:off x="6053852" y="2462689"/>
            <a:ext cx="160020" cy="316825"/>
          </a:xfrm>
          <a:prstGeom prst="rect">
            <a:avLst/>
          </a:prstGeom>
          <a:noFill/>
          <a:ln/>
        </p:spPr>
        <p:txBody>
          <a:bodyPr wrap="none" rtlCol="0" anchor="t"/>
          <a:lstStyle/>
          <a:p>
            <a:pPr algn="ctr" indent="0" marL="0">
              <a:lnSpc>
                <a:spcPts val="2495"/>
              </a:lnSpc>
              <a:buNone/>
            </a:pPr>
            <a:r>
              <a:rPr lang="en-US" sz="1996" b="1" dirty="0">
                <a:solidFill>
                  <a:srgbClr val="FFFFFF"/>
                </a:solidFill>
                <a:latin typeface="Syne" pitchFamily="34" charset="0"/>
                <a:ea typeface="Syne" pitchFamily="34" charset="-122"/>
                <a:cs typeface="Syne" pitchFamily="34" charset="-120"/>
              </a:rPr>
              <a:t>3</a:t>
            </a:r>
            <a:endParaRPr lang="en-US" sz="1996" dirty="0"/>
          </a:p>
        </p:txBody>
      </p:sp>
      <p:sp>
        <p:nvSpPr>
          <p:cNvPr id="15" name="Text 13"/>
          <p:cNvSpPr/>
          <p:nvPr/>
        </p:nvSpPr>
        <p:spPr>
          <a:xfrm>
            <a:off x="6492954" y="2489121"/>
            <a:ext cx="1856661" cy="527923"/>
          </a:xfrm>
          <a:prstGeom prst="rect">
            <a:avLst/>
          </a:prstGeom>
          <a:noFill/>
          <a:ln/>
        </p:spPr>
        <p:txBody>
          <a:bodyPr wrap="square" rtlCol="0" anchor="t"/>
          <a:lstStyle/>
          <a:p>
            <a:pPr indent="0" marL="0">
              <a:lnSpc>
                <a:spcPts val="2079"/>
              </a:lnSpc>
              <a:buNone/>
            </a:pPr>
            <a:r>
              <a:rPr lang="en-US" sz="1663" b="1" dirty="0">
                <a:solidFill>
                  <a:srgbClr val="FFFFFF"/>
                </a:solidFill>
                <a:latin typeface="Syne" pitchFamily="34" charset="0"/>
                <a:ea typeface="Syne" pitchFamily="34" charset="-122"/>
                <a:cs typeface="Syne" pitchFamily="34" charset="-120"/>
              </a:rPr>
              <a:t>Avoid Duplicate Searches</a:t>
            </a:r>
            <a:endParaRPr lang="en-US" sz="1663" dirty="0"/>
          </a:p>
        </p:txBody>
      </p:sp>
      <p:sp>
        <p:nvSpPr>
          <p:cNvPr id="16" name="Text 14"/>
          <p:cNvSpPr/>
          <p:nvPr/>
        </p:nvSpPr>
        <p:spPr>
          <a:xfrm>
            <a:off x="6492954" y="3185993"/>
            <a:ext cx="1856661" cy="4054078"/>
          </a:xfrm>
          <a:prstGeom prst="rect">
            <a:avLst/>
          </a:prstGeom>
          <a:noFill/>
          <a:ln/>
        </p:spPr>
        <p:txBody>
          <a:bodyPr wrap="square" rtlCol="0" anchor="t"/>
          <a:lstStyle/>
          <a:p>
            <a:pPr indent="0" marL="0">
              <a:lnSpc>
                <a:spcPts val="2129"/>
              </a:lnSpc>
              <a:buNone/>
            </a:pPr>
            <a:r>
              <a:rPr lang="en-US" sz="1331" dirty="0">
                <a:solidFill>
                  <a:srgbClr val="D9E1FF"/>
                </a:solidFill>
                <a:latin typeface="Arimo" pitchFamily="34" charset="0"/>
                <a:ea typeface="Arimo" pitchFamily="34" charset="-122"/>
                <a:cs typeface="Arimo" pitchFamily="34" charset="-120"/>
              </a:rPr>
              <a:t>If you find yourself performing the same search frequently, save yourself some time by using history and aliases. The </a:t>
            </a:r>
            <a:pPr indent="0" marL="0">
              <a:lnSpc>
                <a:spcPts val="2129"/>
              </a:lnSpc>
              <a:buNone/>
            </a:pPr>
            <a:r>
              <a:rPr lang="en-US" sz="1331" b="1" dirty="0">
                <a:solidFill>
                  <a:srgbClr val="D9E1FF"/>
                </a:solidFill>
                <a:latin typeface="Arimo" pitchFamily="34" charset="0"/>
                <a:ea typeface="Arimo" pitchFamily="34" charset="-122"/>
                <a:cs typeface="Arimo" pitchFamily="34" charset="-120"/>
              </a:rPr>
              <a:t>history</a:t>
            </a:r>
            <a:pPr indent="0" marL="0">
              <a:lnSpc>
                <a:spcPts val="2129"/>
              </a:lnSpc>
              <a:buNone/>
            </a:pPr>
            <a:r>
              <a:rPr lang="en-US" sz="1331" dirty="0">
                <a:solidFill>
                  <a:srgbClr val="D9E1FF"/>
                </a:solidFill>
                <a:latin typeface="Arimo" pitchFamily="34" charset="0"/>
                <a:ea typeface="Arimo" pitchFamily="34" charset="-122"/>
                <a:cs typeface="Arimo" pitchFamily="34" charset="-120"/>
              </a:rPr>
              <a:t> command shows you a list of your past commands, while an </a:t>
            </a:r>
            <a:pPr indent="0" marL="0">
              <a:lnSpc>
                <a:spcPts val="2129"/>
              </a:lnSpc>
              <a:buNone/>
            </a:pPr>
            <a:r>
              <a:rPr lang="en-US" sz="1331" b="1" dirty="0">
                <a:solidFill>
                  <a:srgbClr val="D9E1FF"/>
                </a:solidFill>
                <a:latin typeface="Arimo" pitchFamily="34" charset="0"/>
                <a:ea typeface="Arimo" pitchFamily="34" charset="-122"/>
                <a:cs typeface="Arimo" pitchFamily="34" charset="-120"/>
              </a:rPr>
              <a:t>alias</a:t>
            </a:r>
            <a:pPr indent="0" marL="0">
              <a:lnSpc>
                <a:spcPts val="2129"/>
              </a:lnSpc>
              <a:buNone/>
            </a:pPr>
            <a:r>
              <a:rPr lang="en-US" sz="1331" dirty="0">
                <a:solidFill>
                  <a:srgbClr val="D9E1FF"/>
                </a:solidFill>
                <a:latin typeface="Arimo" pitchFamily="34" charset="0"/>
                <a:ea typeface="Arimo" pitchFamily="34" charset="-122"/>
                <a:cs typeface="Arimo" pitchFamily="34" charset="-120"/>
              </a:rPr>
              <a:t> is a shortcut for a longer command. These tools can be customized and are incredibly useful once you get the hang of them.</a:t>
            </a:r>
            <a:endParaRPr lang="en-US" sz="1331" dirty="0"/>
          </a:p>
        </p:txBody>
      </p:sp>
      <p:pic>
        <p:nvPicPr>
          <p:cNvPr id="17"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646986"/>
            <a:ext cx="9933503" cy="1388745"/>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List and Navigate with ls, pwd, and cd</a:t>
            </a:r>
            <a:endParaRPr lang="en-US" sz="4374" dirty="0"/>
          </a:p>
        </p:txBody>
      </p:sp>
      <p:pic>
        <p:nvPicPr>
          <p:cNvPr id="5" name="Image 0" descr="preencoded.png">    </p:cNvPr>
          <p:cNvPicPr>
            <a:picLocks noChangeAspect="1"/>
          </p:cNvPicPr>
          <p:nvPr/>
        </p:nvPicPr>
        <p:blipFill>
          <a:blip r:embed="rId1"/>
          <a:stretch>
            <a:fillRect/>
          </a:stretch>
        </p:blipFill>
        <p:spPr>
          <a:xfrm>
            <a:off x="2348389" y="2480072"/>
            <a:ext cx="3088958" cy="1909048"/>
          </a:xfrm>
          <a:prstGeom prst="rect">
            <a:avLst/>
          </a:prstGeom>
        </p:spPr>
      </p:pic>
      <p:sp>
        <p:nvSpPr>
          <p:cNvPr id="6" name="Text 3"/>
          <p:cNvSpPr/>
          <p:nvPr/>
        </p:nvSpPr>
        <p:spPr>
          <a:xfrm>
            <a:off x="2348389" y="4666774"/>
            <a:ext cx="3088958" cy="694373"/>
          </a:xfrm>
          <a:prstGeom prst="rect">
            <a:avLst/>
          </a:prstGeom>
          <a:noFill/>
          <a:ln/>
        </p:spPr>
        <p:txBody>
          <a:bodyPr wrap="squar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List Files and Directories</a:t>
            </a:r>
            <a:endParaRPr lang="en-US" sz="2187" dirty="0"/>
          </a:p>
        </p:txBody>
      </p:sp>
      <p:sp>
        <p:nvSpPr>
          <p:cNvPr id="7" name="Text 4"/>
          <p:cNvSpPr/>
          <p:nvPr/>
        </p:nvSpPr>
        <p:spPr>
          <a:xfrm>
            <a:off x="2348389" y="5583317"/>
            <a:ext cx="3088958" cy="1421606"/>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The </a:t>
            </a:r>
            <a:pPr algn="l" indent="0" marL="0">
              <a:lnSpc>
                <a:spcPts val="2799"/>
              </a:lnSpc>
              <a:buNone/>
            </a:pPr>
            <a:r>
              <a:rPr lang="en-US" sz="1750" b="1" dirty="0">
                <a:solidFill>
                  <a:srgbClr val="D9E1FF"/>
                </a:solidFill>
                <a:latin typeface="Arimo" pitchFamily="34" charset="0"/>
                <a:ea typeface="Arimo" pitchFamily="34" charset="-122"/>
                <a:cs typeface="Arimo" pitchFamily="34" charset="-120"/>
              </a:rPr>
              <a:t>ls</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command is your go-to tool for listing the contents of a directory. Use options like -a, -l, and -h to customize the output.</a:t>
            </a:r>
            <a:endParaRPr lang="en-US" sz="1750" dirty="0"/>
          </a:p>
        </p:txBody>
      </p:sp>
      <p:pic>
        <p:nvPicPr>
          <p:cNvPr id="8" name="Image 1" descr="preencoded.png">    </p:cNvPr>
          <p:cNvPicPr>
            <a:picLocks noChangeAspect="1"/>
          </p:cNvPicPr>
          <p:nvPr/>
        </p:nvPicPr>
        <p:blipFill>
          <a:blip r:embed="rId2"/>
          <a:stretch>
            <a:fillRect/>
          </a:stretch>
        </p:blipFill>
        <p:spPr>
          <a:xfrm>
            <a:off x="5770602" y="2480072"/>
            <a:ext cx="3088958" cy="1909048"/>
          </a:xfrm>
          <a:prstGeom prst="rect">
            <a:avLst/>
          </a:prstGeom>
        </p:spPr>
      </p:pic>
      <p:sp>
        <p:nvSpPr>
          <p:cNvPr id="9" name="Text 5"/>
          <p:cNvSpPr/>
          <p:nvPr/>
        </p:nvSpPr>
        <p:spPr>
          <a:xfrm>
            <a:off x="5770602" y="4666774"/>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Print Working</a:t>
            </a:r>
            <a:endParaRPr lang="en-US" sz="2187" dirty="0"/>
          </a:p>
        </p:txBody>
      </p:sp>
      <p:sp>
        <p:nvSpPr>
          <p:cNvPr id="10" name="Text 6"/>
          <p:cNvSpPr/>
          <p:nvPr/>
        </p:nvSpPr>
        <p:spPr>
          <a:xfrm>
            <a:off x="5770602" y="5236131"/>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Directory</a:t>
            </a:r>
            <a:endParaRPr lang="en-US" sz="2187" dirty="0"/>
          </a:p>
        </p:txBody>
      </p:sp>
      <p:sp>
        <p:nvSpPr>
          <p:cNvPr id="11" name="Text 7"/>
          <p:cNvSpPr/>
          <p:nvPr/>
        </p:nvSpPr>
        <p:spPr>
          <a:xfrm>
            <a:off x="5770602" y="5805488"/>
            <a:ext cx="3088958" cy="1777008"/>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Need to know which directory you're currently in? The </a:t>
            </a:r>
            <a:pPr algn="l" indent="0" marL="0">
              <a:lnSpc>
                <a:spcPts val="2799"/>
              </a:lnSpc>
              <a:buNone/>
            </a:pPr>
            <a:r>
              <a:rPr lang="en-US" sz="1750" b="1" dirty="0">
                <a:solidFill>
                  <a:srgbClr val="D9E1FF"/>
                </a:solidFill>
                <a:latin typeface="Arimo" pitchFamily="34" charset="0"/>
                <a:ea typeface="Arimo" pitchFamily="34" charset="-122"/>
                <a:cs typeface="Arimo" pitchFamily="34" charset="-120"/>
              </a:rPr>
              <a:t>pwd</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command will show you the full path of your current working directory.</a:t>
            </a:r>
            <a:endParaRPr lang="en-US" sz="1750" dirty="0"/>
          </a:p>
        </p:txBody>
      </p:sp>
      <p:pic>
        <p:nvPicPr>
          <p:cNvPr id="12" name="Image 2" descr="preencoded.png">    </p:cNvPr>
          <p:cNvPicPr>
            <a:picLocks noChangeAspect="1"/>
          </p:cNvPicPr>
          <p:nvPr/>
        </p:nvPicPr>
        <p:blipFill>
          <a:blip r:embed="rId3"/>
          <a:stretch>
            <a:fillRect/>
          </a:stretch>
        </p:blipFill>
        <p:spPr>
          <a:xfrm>
            <a:off x="9192816" y="2480072"/>
            <a:ext cx="3089077" cy="1909167"/>
          </a:xfrm>
          <a:prstGeom prst="rect">
            <a:avLst/>
          </a:prstGeom>
        </p:spPr>
      </p:pic>
      <p:sp>
        <p:nvSpPr>
          <p:cNvPr id="13" name="Text 8"/>
          <p:cNvSpPr/>
          <p:nvPr/>
        </p:nvSpPr>
        <p:spPr>
          <a:xfrm>
            <a:off x="9192816" y="4666893"/>
            <a:ext cx="3089077" cy="694373"/>
          </a:xfrm>
          <a:prstGeom prst="rect">
            <a:avLst/>
          </a:prstGeom>
          <a:noFill/>
          <a:ln/>
        </p:spPr>
        <p:txBody>
          <a:bodyPr wrap="squar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Change Your Directory</a:t>
            </a:r>
            <a:endParaRPr lang="en-US" sz="2187" dirty="0"/>
          </a:p>
        </p:txBody>
      </p:sp>
      <p:sp>
        <p:nvSpPr>
          <p:cNvPr id="14" name="Text 9"/>
          <p:cNvSpPr/>
          <p:nvPr/>
        </p:nvSpPr>
        <p:spPr>
          <a:xfrm>
            <a:off x="9192816" y="5583436"/>
            <a:ext cx="3089077" cy="1777008"/>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To move around in the file system, use the </a:t>
            </a:r>
            <a:pPr algn="l" indent="0" marL="0">
              <a:lnSpc>
                <a:spcPts val="2799"/>
              </a:lnSpc>
              <a:buNone/>
            </a:pPr>
            <a:r>
              <a:rPr lang="en-US" sz="1750" b="1" dirty="0">
                <a:solidFill>
                  <a:srgbClr val="D9E1FF"/>
                </a:solidFill>
                <a:latin typeface="Arimo" pitchFamily="34" charset="0"/>
                <a:ea typeface="Arimo" pitchFamily="34" charset="-122"/>
                <a:cs typeface="Arimo" pitchFamily="34" charset="-120"/>
              </a:rPr>
              <a:t>cd</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command followed by the path of the target directory. Use ".." to go back to the parent directory.</a:t>
            </a:r>
            <a:endParaRPr lang="en-US" sz="1750" dirty="0"/>
          </a:p>
        </p:txBody>
      </p:sp>
      <p:pic>
        <p:nvPicPr>
          <p:cNvPr id="15"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273850"/>
            <a:ext cx="9933503" cy="1388745"/>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Create and Delete Directories with mkdir and rmdir</a:t>
            </a:r>
            <a:endParaRPr lang="en-US" sz="4374" dirty="0"/>
          </a:p>
        </p:txBody>
      </p:sp>
      <p:sp>
        <p:nvSpPr>
          <p:cNvPr id="5" name="Shape 3"/>
          <p:cNvSpPr/>
          <p:nvPr/>
        </p:nvSpPr>
        <p:spPr>
          <a:xfrm>
            <a:off x="2348389" y="3106936"/>
            <a:ext cx="3163014" cy="3848695"/>
          </a:xfrm>
          <a:prstGeom prst="roundRect">
            <a:avLst>
              <a:gd name="adj" fmla="val 2107"/>
            </a:avLst>
          </a:prstGeom>
          <a:solidFill>
            <a:srgbClr val="171542"/>
          </a:solidFill>
          <a:ln/>
        </p:spPr>
      </p:sp>
      <p:sp>
        <p:nvSpPr>
          <p:cNvPr id="6" name="Text 4"/>
          <p:cNvSpPr/>
          <p:nvPr/>
        </p:nvSpPr>
        <p:spPr>
          <a:xfrm>
            <a:off x="2570559" y="3329107"/>
            <a:ext cx="2718673" cy="694373"/>
          </a:xfrm>
          <a:prstGeom prst="rect">
            <a:avLst/>
          </a:prstGeom>
          <a:noFill/>
          <a:ln/>
        </p:spPr>
        <p:txBody>
          <a:bodyPr wrap="squar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Create a New Directory</a:t>
            </a:r>
            <a:endParaRPr lang="en-US" sz="2187" dirty="0"/>
          </a:p>
        </p:txBody>
      </p:sp>
      <p:sp>
        <p:nvSpPr>
          <p:cNvPr id="7" name="Text 5"/>
          <p:cNvSpPr/>
          <p:nvPr/>
        </p:nvSpPr>
        <p:spPr>
          <a:xfrm>
            <a:off x="2570559" y="4245650"/>
            <a:ext cx="2718673"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Use the </a:t>
            </a:r>
            <a:pPr indent="0" marL="0">
              <a:lnSpc>
                <a:spcPts val="2799"/>
              </a:lnSpc>
              <a:buNone/>
            </a:pPr>
            <a:r>
              <a:rPr lang="en-US" sz="1750" b="1" dirty="0">
                <a:solidFill>
                  <a:srgbClr val="D9E1FF"/>
                </a:solidFill>
                <a:latin typeface="Arimo" pitchFamily="34" charset="0"/>
                <a:ea typeface="Arimo" pitchFamily="34" charset="-122"/>
                <a:cs typeface="Arimo" pitchFamily="34" charset="-120"/>
              </a:rPr>
              <a:t>mkdir</a:t>
            </a:r>
            <a:pPr indent="0" marL="0">
              <a:lnSpc>
                <a:spcPts val="2799"/>
              </a:lnSpc>
              <a:buNone/>
            </a:pPr>
            <a:r>
              <a:rPr lang="en-US" sz="1750" dirty="0">
                <a:solidFill>
                  <a:srgbClr val="D9E1FF"/>
                </a:solidFill>
                <a:latin typeface="Arimo" pitchFamily="34" charset="0"/>
                <a:ea typeface="Arimo" pitchFamily="34" charset="-122"/>
                <a:cs typeface="Arimo" pitchFamily="34" charset="-120"/>
              </a:rPr>
              <a:t> command to create a new directory with the specified name.</a:t>
            </a:r>
            <a:endParaRPr lang="en-US" sz="1750" dirty="0"/>
          </a:p>
        </p:txBody>
      </p:sp>
      <p:sp>
        <p:nvSpPr>
          <p:cNvPr id="8" name="Shape 6"/>
          <p:cNvSpPr/>
          <p:nvPr/>
        </p:nvSpPr>
        <p:spPr>
          <a:xfrm>
            <a:off x="5733574" y="3106936"/>
            <a:ext cx="3163014" cy="3848695"/>
          </a:xfrm>
          <a:prstGeom prst="roundRect">
            <a:avLst>
              <a:gd name="adj" fmla="val 2107"/>
            </a:avLst>
          </a:prstGeom>
          <a:solidFill>
            <a:srgbClr val="171542"/>
          </a:solidFill>
          <a:ln/>
        </p:spPr>
      </p:sp>
      <p:sp>
        <p:nvSpPr>
          <p:cNvPr id="9" name="Text 7"/>
          <p:cNvSpPr/>
          <p:nvPr/>
        </p:nvSpPr>
        <p:spPr>
          <a:xfrm>
            <a:off x="5955744" y="3329107"/>
            <a:ext cx="2718673" cy="694373"/>
          </a:xfrm>
          <a:prstGeom prst="rect">
            <a:avLst/>
          </a:prstGeom>
          <a:noFill/>
          <a:ln/>
        </p:spPr>
        <p:txBody>
          <a:bodyPr wrap="squar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Remove an Empty Directory</a:t>
            </a:r>
            <a:endParaRPr lang="en-US" sz="2187" dirty="0"/>
          </a:p>
        </p:txBody>
      </p:sp>
      <p:sp>
        <p:nvSpPr>
          <p:cNvPr id="10" name="Text 8"/>
          <p:cNvSpPr/>
          <p:nvPr/>
        </p:nvSpPr>
        <p:spPr>
          <a:xfrm>
            <a:off x="5955744" y="4245650"/>
            <a:ext cx="2718673" cy="1777008"/>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If you need to delete a directory, use the </a:t>
            </a:r>
            <a:pPr indent="0" marL="0">
              <a:lnSpc>
                <a:spcPts val="2799"/>
              </a:lnSpc>
              <a:buNone/>
            </a:pPr>
            <a:r>
              <a:rPr lang="en-US" sz="1750" b="1" dirty="0">
                <a:solidFill>
                  <a:srgbClr val="D9E1FF"/>
                </a:solidFill>
                <a:latin typeface="Arimo" pitchFamily="34" charset="0"/>
                <a:ea typeface="Arimo" pitchFamily="34" charset="-122"/>
                <a:cs typeface="Arimo" pitchFamily="34" charset="-120"/>
              </a:rPr>
              <a:t>rmdir</a:t>
            </a:r>
            <a:pPr indent="0" marL="0">
              <a:lnSpc>
                <a:spcPts val="2799"/>
              </a:lnSpc>
              <a:buNone/>
            </a:pPr>
            <a:r>
              <a:rPr lang="en-US" sz="1750" dirty="0">
                <a:solidFill>
                  <a:srgbClr val="D9E1FF"/>
                </a:solidFill>
                <a:latin typeface="Arimo" pitchFamily="34" charset="0"/>
                <a:ea typeface="Arimo" pitchFamily="34" charset="-122"/>
                <a:cs typeface="Arimo" pitchFamily="34" charset="-120"/>
              </a:rPr>
              <a:t> command. Note that this command only works on empty directories.</a:t>
            </a:r>
            <a:endParaRPr lang="en-US" sz="1750" dirty="0"/>
          </a:p>
        </p:txBody>
      </p:sp>
      <p:sp>
        <p:nvSpPr>
          <p:cNvPr id="11" name="Shape 9"/>
          <p:cNvSpPr/>
          <p:nvPr/>
        </p:nvSpPr>
        <p:spPr>
          <a:xfrm>
            <a:off x="9118759" y="3106936"/>
            <a:ext cx="3163014" cy="3848695"/>
          </a:xfrm>
          <a:prstGeom prst="roundRect">
            <a:avLst>
              <a:gd name="adj" fmla="val 2107"/>
            </a:avLst>
          </a:prstGeom>
          <a:solidFill>
            <a:srgbClr val="171542"/>
          </a:solidFill>
          <a:ln/>
        </p:spPr>
      </p:sp>
      <p:sp>
        <p:nvSpPr>
          <p:cNvPr id="12" name="Text 10"/>
          <p:cNvSpPr/>
          <p:nvPr/>
        </p:nvSpPr>
        <p:spPr>
          <a:xfrm>
            <a:off x="9340929" y="3329107"/>
            <a:ext cx="2718673" cy="694373"/>
          </a:xfrm>
          <a:prstGeom prst="rect">
            <a:avLst/>
          </a:prstGeom>
          <a:noFill/>
          <a:ln/>
        </p:spPr>
        <p:txBody>
          <a:bodyPr wrap="squar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The Power of Directories</a:t>
            </a:r>
            <a:endParaRPr lang="en-US" sz="2187" dirty="0"/>
          </a:p>
        </p:txBody>
      </p:sp>
      <p:sp>
        <p:nvSpPr>
          <p:cNvPr id="13" name="Text 11"/>
          <p:cNvSpPr/>
          <p:nvPr/>
        </p:nvSpPr>
        <p:spPr>
          <a:xfrm>
            <a:off x="9340929" y="4245650"/>
            <a:ext cx="2718673" cy="2487811"/>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Directories (folders) are a fundamental part of the file system. They provide a way to organize your files and keep your system tidy. A good folder structure can make your life much easier!</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2348389" y="1307544"/>
            <a:ext cx="880110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All Linux Commands Using ls</a:t>
            </a:r>
            <a:endParaRPr lang="en-US" sz="4374" dirty="0"/>
          </a:p>
        </p:txBody>
      </p:sp>
      <p:sp>
        <p:nvSpPr>
          <p:cNvPr id="7" name="Text 4"/>
          <p:cNvSpPr/>
          <p:nvPr/>
        </p:nvSpPr>
        <p:spPr>
          <a:xfrm>
            <a:off x="2348389" y="2335173"/>
            <a:ext cx="9933503"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In addition to listing files and directories, the </a:t>
            </a:r>
            <a:pPr indent="0" marL="0">
              <a:lnSpc>
                <a:spcPts val="2799"/>
              </a:lnSpc>
              <a:buNone/>
            </a:pPr>
            <a:r>
              <a:rPr lang="en-US" sz="1750" b="1" dirty="0">
                <a:solidFill>
                  <a:srgbClr val="D9E1FF"/>
                </a:solidFill>
                <a:latin typeface="Arimo" pitchFamily="34" charset="0"/>
                <a:ea typeface="Arimo" pitchFamily="34" charset="-122"/>
                <a:cs typeface="Arimo" pitchFamily="34" charset="-120"/>
              </a:rPr>
              <a:t>ls</a:t>
            </a:r>
            <a:pPr indent="0" marL="0">
              <a:lnSpc>
                <a:spcPts val="2799"/>
              </a:lnSpc>
              <a:buNone/>
            </a:pPr>
            <a:r>
              <a:rPr lang="en-US" sz="1750" dirty="0">
                <a:solidFill>
                  <a:srgbClr val="D9E1FF"/>
                </a:solidFill>
                <a:latin typeface="Arimo" pitchFamily="34" charset="0"/>
                <a:ea typeface="Arimo" pitchFamily="34" charset="-122"/>
                <a:cs typeface="Arimo" pitchFamily="34" charset="-120"/>
              </a:rPr>
              <a:t> command has many powerful options that allow you to filter, sort, and customize your output. Here are some useful commands:</a:t>
            </a:r>
            <a:endParaRPr lang="en-US" sz="1750" dirty="0"/>
          </a:p>
        </p:txBody>
      </p:sp>
      <p:sp>
        <p:nvSpPr>
          <p:cNvPr id="8" name="Text 5"/>
          <p:cNvSpPr/>
          <p:nvPr/>
        </p:nvSpPr>
        <p:spPr>
          <a:xfrm>
            <a:off x="2703790" y="3295888"/>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ls -a</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list all files, including hidden ones</a:t>
            </a:r>
            <a:endParaRPr lang="en-US" sz="1750" dirty="0"/>
          </a:p>
        </p:txBody>
      </p:sp>
      <p:sp>
        <p:nvSpPr>
          <p:cNvPr id="9" name="Text 6"/>
          <p:cNvSpPr/>
          <p:nvPr/>
        </p:nvSpPr>
        <p:spPr>
          <a:xfrm>
            <a:off x="2703790" y="3740110"/>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ls -l</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list files in long format</a:t>
            </a:r>
            <a:endParaRPr lang="en-US" sz="1750" dirty="0"/>
          </a:p>
        </p:txBody>
      </p:sp>
      <p:sp>
        <p:nvSpPr>
          <p:cNvPr id="10" name="Text 7"/>
          <p:cNvSpPr/>
          <p:nvPr/>
        </p:nvSpPr>
        <p:spPr>
          <a:xfrm>
            <a:off x="2703790" y="4184332"/>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ls -h</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list files with human-readable file sizes</a:t>
            </a:r>
            <a:endParaRPr lang="en-US" sz="1750" dirty="0"/>
          </a:p>
        </p:txBody>
      </p:sp>
      <p:sp>
        <p:nvSpPr>
          <p:cNvPr id="11" name="Text 8"/>
          <p:cNvSpPr/>
          <p:nvPr/>
        </p:nvSpPr>
        <p:spPr>
          <a:xfrm>
            <a:off x="2703790" y="4628555"/>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ls -t</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list files by modification time</a:t>
            </a:r>
            <a:endParaRPr lang="en-US" sz="1750" dirty="0"/>
          </a:p>
        </p:txBody>
      </p:sp>
      <p:sp>
        <p:nvSpPr>
          <p:cNvPr id="12" name="Text 9"/>
          <p:cNvSpPr/>
          <p:nvPr/>
        </p:nvSpPr>
        <p:spPr>
          <a:xfrm>
            <a:off x="2703790" y="5072777"/>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ls -S</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list files by size</a:t>
            </a:r>
            <a:endParaRPr lang="en-US" sz="1750" dirty="0"/>
          </a:p>
        </p:txBody>
      </p:sp>
      <p:sp>
        <p:nvSpPr>
          <p:cNvPr id="13" name="Text 10"/>
          <p:cNvSpPr/>
          <p:nvPr/>
        </p:nvSpPr>
        <p:spPr>
          <a:xfrm>
            <a:off x="2703790" y="5516999"/>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ls -r</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list files in reverse order</a:t>
            </a:r>
            <a:endParaRPr lang="en-US" sz="1750" dirty="0"/>
          </a:p>
        </p:txBody>
      </p:sp>
      <p:sp>
        <p:nvSpPr>
          <p:cNvPr id="14" name="Text 11"/>
          <p:cNvSpPr/>
          <p:nvPr/>
        </p:nvSpPr>
        <p:spPr>
          <a:xfrm>
            <a:off x="2703790" y="5961221"/>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ls -R</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list files recursively</a:t>
            </a:r>
            <a:endParaRPr lang="en-US" sz="1750" dirty="0"/>
          </a:p>
        </p:txBody>
      </p:sp>
      <p:sp>
        <p:nvSpPr>
          <p:cNvPr id="15" name="Text 12"/>
          <p:cNvSpPr/>
          <p:nvPr/>
        </p:nvSpPr>
        <p:spPr>
          <a:xfrm>
            <a:off x="2348389" y="6566535"/>
            <a:ext cx="9933503"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Use these commands to take your file management skills to the next level.</a:t>
            </a:r>
            <a:endParaRPr lang="en-US" sz="1750"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030486"/>
            <a:ext cx="494538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LS COMMANDS</a:t>
            </a:r>
            <a:endParaRPr lang="en-US" sz="4374" dirty="0"/>
          </a:p>
        </p:txBody>
      </p:sp>
      <p:pic>
        <p:nvPicPr>
          <p:cNvPr id="5" name="Image 0" descr="preencoded.png">    </p:cNvPr>
          <p:cNvPicPr>
            <a:picLocks noChangeAspect="1"/>
          </p:cNvPicPr>
          <p:nvPr/>
        </p:nvPicPr>
        <p:blipFill>
          <a:blip r:embed="rId1"/>
          <a:stretch>
            <a:fillRect/>
          </a:stretch>
        </p:blipFill>
        <p:spPr>
          <a:xfrm>
            <a:off x="2348389" y="2308027"/>
            <a:ext cx="4379952" cy="4641056"/>
          </a:xfrm>
          <a:prstGeom prst="rect">
            <a:avLst/>
          </a:prstGeom>
        </p:spPr>
      </p:pic>
      <p:sp>
        <p:nvSpPr>
          <p:cNvPr id="6" name="Text 3"/>
          <p:cNvSpPr/>
          <p:nvPr/>
        </p:nvSpPr>
        <p:spPr>
          <a:xfrm>
            <a:off x="7593687" y="2258020"/>
            <a:ext cx="4695706" cy="1436846"/>
          </a:xfrm>
          <a:prstGeom prst="rect">
            <a:avLst/>
          </a:prstGeom>
          <a:noFill/>
          <a:ln/>
        </p:spPr>
        <p:txBody>
          <a:bodyPr wrap="square" rtlCol="0" anchor="t"/>
          <a:lstStyle/>
          <a:p>
            <a:pPr indent="0" marL="0">
              <a:lnSpc>
                <a:spcPts val="2239"/>
              </a:lnSpc>
              <a:buNone/>
            </a:pPr>
            <a:r>
              <a:rPr lang="en-US" sz="1400" b="1" dirty="0">
                <a:solidFill>
                  <a:srgbClr val="D9E1FF"/>
                </a:solidFill>
                <a:latin typeface="Arimo" pitchFamily="34" charset="0"/>
                <a:ea typeface="Arimo" pitchFamily="34" charset="-122"/>
                <a:cs typeface="Arimo" pitchFamily="34" charset="-120"/>
              </a:rPr>
              <a:t>Description:</a:t>
            </a:r>
            <a:pPr indent="0" marL="0">
              <a:lnSpc>
                <a:spcPts val="2239"/>
              </a:lnSpc>
              <a:buNone/>
            </a:pPr>
            <a:r>
              <a:rPr lang="en-US" sz="1400" dirty="0">
                <a:solidFill>
                  <a:srgbClr val="D9E1FF"/>
                </a:solidFill>
                <a:latin typeface="Arimo" pitchFamily="34" charset="0"/>
                <a:ea typeface="Arimo" pitchFamily="34" charset="-122"/>
                <a:cs typeface="Arimo" pitchFamily="34" charset="-120"/>
              </a:rPr>
              <a:t> The </a:t>
            </a:r>
            <a:pPr indent="0" marL="0">
              <a:lnSpc>
                <a:spcPts val="2239"/>
              </a:lnSpc>
              <a:buNone/>
            </a:pPr>
            <a:r>
              <a:rPr lang="en-US" sz="1400" dirty="0">
                <a:solidFill>
                  <a:srgbClr val="D9E1FF"/>
                </a:solidFill>
                <a:highlight>
                  <a:srgbClr val="0F004D"/>
                </a:highlight>
                <a:latin typeface="Consolas" pitchFamily="34" charset="0"/>
                <a:ea typeface="Consolas" pitchFamily="34" charset="-122"/>
                <a:cs typeface="Consolas" pitchFamily="34" charset="-120"/>
              </a:rPr>
              <a:t>ls</a:t>
            </a:r>
            <a:pPr indent="0" marL="0">
              <a:lnSpc>
                <a:spcPts val="2239"/>
              </a:lnSpc>
              <a:buNone/>
            </a:pPr>
            <a:r>
              <a:rPr lang="en-US" sz="1400" dirty="0">
                <a:solidFill>
                  <a:srgbClr val="D9E1FF"/>
                </a:solidFill>
                <a:latin typeface="Arimo" pitchFamily="34" charset="0"/>
                <a:ea typeface="Arimo" pitchFamily="34" charset="-122"/>
                <a:cs typeface="Arimo" pitchFamily="34" charset="-120"/>
              </a:rPr>
              <a:t> command in Linux is used to list files and directories in the current directory or a specified location. It provides information like file names, sizes, permissions, and timestamps. It is a fundamental tool for navigating and managing files in a terminal.</a:t>
            </a:r>
            <a:endParaRPr lang="en-US" sz="1400" dirty="0"/>
          </a:p>
        </p:txBody>
      </p:sp>
      <p:sp>
        <p:nvSpPr>
          <p:cNvPr id="7" name="Text 4"/>
          <p:cNvSpPr/>
          <p:nvPr/>
        </p:nvSpPr>
        <p:spPr>
          <a:xfrm>
            <a:off x="7593687" y="3894773"/>
            <a:ext cx="4695706" cy="299561"/>
          </a:xfrm>
          <a:prstGeom prst="rect">
            <a:avLst/>
          </a:prstGeom>
          <a:noFill/>
          <a:ln/>
        </p:spPr>
        <p:txBody>
          <a:bodyPr wrap="none" rtlCol="0" anchor="t"/>
          <a:lstStyle/>
          <a:p>
            <a:pPr indent="0" marL="0">
              <a:lnSpc>
                <a:spcPts val="2239"/>
              </a:lnSpc>
              <a:buNone/>
            </a:pPr>
            <a:r>
              <a:rPr lang="en-US" sz="1400" b="1" dirty="0">
                <a:solidFill>
                  <a:srgbClr val="D9E1FF"/>
                </a:solidFill>
                <a:latin typeface="Arimo" pitchFamily="34" charset="0"/>
                <a:ea typeface="Arimo" pitchFamily="34" charset="-122"/>
                <a:cs typeface="Arimo" pitchFamily="34" charset="-120"/>
              </a:rPr>
              <a:t>Syntax:</a:t>
            </a:r>
            <a:pPr indent="0" marL="0">
              <a:lnSpc>
                <a:spcPts val="2239"/>
              </a:lnSpc>
              <a:buNone/>
            </a:pPr>
            <a:r>
              <a:rPr lang="en-US" sz="1400" dirty="0">
                <a:solidFill>
                  <a:srgbClr val="D9E1FF"/>
                </a:solidFill>
                <a:latin typeface="Arimo" pitchFamily="34" charset="0"/>
                <a:ea typeface="Arimo" pitchFamily="34" charset="-122"/>
                <a:cs typeface="Arimo" pitchFamily="34" charset="-120"/>
              </a:rPr>
              <a:t> </a:t>
            </a:r>
            <a:pPr indent="0" marL="0">
              <a:lnSpc>
                <a:spcPts val="2239"/>
              </a:lnSpc>
              <a:buNone/>
            </a:pPr>
            <a:r>
              <a:rPr lang="en-US" sz="1400" dirty="0">
                <a:solidFill>
                  <a:srgbClr val="D9E1FF"/>
                </a:solidFill>
                <a:highlight>
                  <a:srgbClr val="0F004D"/>
                </a:highlight>
                <a:latin typeface="Consolas" pitchFamily="34" charset="0"/>
                <a:ea typeface="Consolas" pitchFamily="34" charset="-122"/>
                <a:cs typeface="Consolas" pitchFamily="34" charset="-120"/>
              </a:rPr>
              <a:t>ls [OPTION]... [FILE]...</a:t>
            </a:r>
            <a:endParaRPr lang="en-US" sz="1400" dirty="0"/>
          </a:p>
        </p:txBody>
      </p:sp>
      <p:sp>
        <p:nvSpPr>
          <p:cNvPr id="8" name="Text 5"/>
          <p:cNvSpPr/>
          <p:nvPr/>
        </p:nvSpPr>
        <p:spPr>
          <a:xfrm>
            <a:off x="7949089" y="4444246"/>
            <a:ext cx="4340304" cy="733663"/>
          </a:xfrm>
          <a:prstGeom prst="rect">
            <a:avLst/>
          </a:prstGeom>
          <a:noFill/>
          <a:ln/>
        </p:spPr>
        <p:txBody>
          <a:bodyPr wrap="square" rtlCol="0" anchor="t"/>
          <a:lstStyle/>
          <a:p>
            <a:pPr algn="l" marL="342900" indent="-342900">
              <a:lnSpc>
                <a:spcPts val="2799"/>
              </a:lnSpc>
              <a:buSzPct val="100000"/>
              <a:buChar char="•"/>
            </a:pPr>
            <a:r>
              <a:rPr lang="en-US" sz="1750" dirty="0">
                <a:solidFill>
                  <a:srgbClr val="D9E1FF"/>
                </a:solidFill>
                <a:highlight>
                  <a:srgbClr val="0F004D"/>
                </a:highlight>
                <a:latin typeface="Consolas" pitchFamily="34" charset="0"/>
                <a:ea typeface="Consolas" pitchFamily="34" charset="-122"/>
                <a:cs typeface="Consolas" pitchFamily="34" charset="-120"/>
              </a:rPr>
              <a:t>[OPTION]</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Various options for customizing the output.</a:t>
            </a:r>
            <a:endParaRPr lang="en-US" sz="1750" dirty="0"/>
          </a:p>
        </p:txBody>
      </p:sp>
      <p:sp>
        <p:nvSpPr>
          <p:cNvPr id="9" name="Text 6"/>
          <p:cNvSpPr/>
          <p:nvPr/>
        </p:nvSpPr>
        <p:spPr>
          <a:xfrm>
            <a:off x="7949089" y="5266730"/>
            <a:ext cx="4340304" cy="733663"/>
          </a:xfrm>
          <a:prstGeom prst="rect">
            <a:avLst/>
          </a:prstGeom>
          <a:noFill/>
          <a:ln/>
        </p:spPr>
        <p:txBody>
          <a:bodyPr wrap="square" rtlCol="0" anchor="t"/>
          <a:lstStyle/>
          <a:p>
            <a:pPr algn="l" marL="342900" indent="-342900">
              <a:lnSpc>
                <a:spcPts val="2799"/>
              </a:lnSpc>
              <a:buSzPct val="100000"/>
              <a:buChar char="•"/>
            </a:pPr>
            <a:r>
              <a:rPr lang="en-US" sz="1750" dirty="0">
                <a:solidFill>
                  <a:srgbClr val="D9E1FF"/>
                </a:solidFill>
                <a:highlight>
                  <a:srgbClr val="0F004D"/>
                </a:highlight>
                <a:latin typeface="Consolas" pitchFamily="34" charset="0"/>
                <a:ea typeface="Consolas" pitchFamily="34" charset="-122"/>
                <a:cs typeface="Consolas" pitchFamily="34" charset="-120"/>
              </a:rPr>
              <a:t>[FILE]...</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Optional, specify one or more file or directory names to list their contents.</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2815"/>
          </a:xfrm>
          <a:prstGeom prst="rect">
            <a:avLst/>
          </a:prstGeom>
          <a:solidFill>
            <a:srgbClr val="0C0A33"/>
          </a:solidFill>
          <a:ln/>
        </p:spPr>
      </p:sp>
      <p:sp>
        <p:nvSpPr>
          <p:cNvPr id="4" name="Text 2"/>
          <p:cNvSpPr/>
          <p:nvPr/>
        </p:nvSpPr>
        <p:spPr>
          <a:xfrm>
            <a:off x="2504361" y="591860"/>
            <a:ext cx="9621679" cy="1344930"/>
          </a:xfrm>
          <a:prstGeom prst="rect">
            <a:avLst/>
          </a:prstGeom>
          <a:noFill/>
          <a:ln/>
        </p:spPr>
        <p:txBody>
          <a:bodyPr wrap="square" rtlCol="0" anchor="t"/>
          <a:lstStyle/>
          <a:p>
            <a:pPr indent="0" marL="0">
              <a:lnSpc>
                <a:spcPts val="5296"/>
              </a:lnSpc>
              <a:buNone/>
            </a:pPr>
            <a:r>
              <a:rPr lang="en-US" sz="4237" b="1" dirty="0">
                <a:solidFill>
                  <a:srgbClr val="FFFFFF"/>
                </a:solidFill>
                <a:latin typeface="Syne" pitchFamily="34" charset="0"/>
                <a:ea typeface="Syne" pitchFamily="34" charset="-122"/>
                <a:cs typeface="Syne" pitchFamily="34" charset="-120"/>
              </a:rPr>
              <a:t>Create and Manipulate Files with touch, cp, mv, and rm</a:t>
            </a:r>
            <a:endParaRPr lang="en-US" sz="4237" dirty="0"/>
          </a:p>
        </p:txBody>
      </p:sp>
      <p:sp>
        <p:nvSpPr>
          <p:cNvPr id="5" name="Shape 3"/>
          <p:cNvSpPr/>
          <p:nvPr/>
        </p:nvSpPr>
        <p:spPr>
          <a:xfrm>
            <a:off x="7301865" y="2367201"/>
            <a:ext cx="26789" cy="5273754"/>
          </a:xfrm>
          <a:prstGeom prst="rect">
            <a:avLst/>
          </a:prstGeom>
          <a:solidFill>
            <a:srgbClr val="8061FF"/>
          </a:solidFill>
          <a:ln/>
        </p:spPr>
      </p:sp>
      <p:sp>
        <p:nvSpPr>
          <p:cNvPr id="6" name="Shape 4"/>
          <p:cNvSpPr/>
          <p:nvPr/>
        </p:nvSpPr>
        <p:spPr>
          <a:xfrm>
            <a:off x="7557314" y="2763976"/>
            <a:ext cx="753189" cy="26789"/>
          </a:xfrm>
          <a:prstGeom prst="rect">
            <a:avLst/>
          </a:prstGeom>
          <a:solidFill>
            <a:srgbClr val="8061FF"/>
          </a:solidFill>
          <a:ln/>
        </p:spPr>
      </p:sp>
      <p:sp>
        <p:nvSpPr>
          <p:cNvPr id="7" name="Shape 5"/>
          <p:cNvSpPr/>
          <p:nvPr/>
        </p:nvSpPr>
        <p:spPr>
          <a:xfrm>
            <a:off x="7073086" y="2535317"/>
            <a:ext cx="484227" cy="484227"/>
          </a:xfrm>
          <a:prstGeom prst="roundRect">
            <a:avLst>
              <a:gd name="adj" fmla="val 13334"/>
            </a:avLst>
          </a:prstGeom>
          <a:solidFill>
            <a:srgbClr val="171542"/>
          </a:solidFill>
          <a:ln/>
        </p:spPr>
      </p:sp>
      <p:sp>
        <p:nvSpPr>
          <p:cNvPr id="8" name="Text 6"/>
          <p:cNvSpPr/>
          <p:nvPr/>
        </p:nvSpPr>
        <p:spPr>
          <a:xfrm>
            <a:off x="7254180" y="2575679"/>
            <a:ext cx="121920" cy="403384"/>
          </a:xfrm>
          <a:prstGeom prst="rect">
            <a:avLst/>
          </a:prstGeom>
          <a:noFill/>
          <a:ln/>
        </p:spPr>
        <p:txBody>
          <a:bodyPr wrap="none" rtlCol="0" anchor="t"/>
          <a:lstStyle/>
          <a:p>
            <a:pPr algn="ctr" indent="0" marL="0">
              <a:lnSpc>
                <a:spcPts val="3178"/>
              </a:lnSpc>
              <a:buNone/>
            </a:pPr>
            <a:r>
              <a:rPr lang="en-US" sz="2542" b="1" dirty="0">
                <a:solidFill>
                  <a:srgbClr val="FFFFFF"/>
                </a:solidFill>
                <a:latin typeface="Syne" pitchFamily="34" charset="0"/>
                <a:ea typeface="Syne" pitchFamily="34" charset="-122"/>
                <a:cs typeface="Syne" pitchFamily="34" charset="-120"/>
              </a:rPr>
              <a:t>1</a:t>
            </a:r>
            <a:endParaRPr lang="en-US" sz="2542" dirty="0"/>
          </a:p>
        </p:txBody>
      </p:sp>
      <p:sp>
        <p:nvSpPr>
          <p:cNvPr id="9" name="Text 7"/>
          <p:cNvSpPr/>
          <p:nvPr/>
        </p:nvSpPr>
        <p:spPr>
          <a:xfrm>
            <a:off x="8498919" y="2582347"/>
            <a:ext cx="2636520" cy="336352"/>
          </a:xfrm>
          <a:prstGeom prst="rect">
            <a:avLst/>
          </a:prstGeom>
          <a:noFill/>
          <a:ln/>
        </p:spPr>
        <p:txBody>
          <a:bodyPr wrap="none" rtlCol="0" anchor="t"/>
          <a:lstStyle/>
          <a:p>
            <a:pPr algn="l" indent="0" marL="0">
              <a:lnSpc>
                <a:spcPts val="2648"/>
              </a:lnSpc>
              <a:buNone/>
            </a:pPr>
            <a:r>
              <a:rPr lang="en-US" sz="2118" b="1" dirty="0">
                <a:solidFill>
                  <a:srgbClr val="FFFFFF"/>
                </a:solidFill>
                <a:latin typeface="Syne" pitchFamily="34" charset="0"/>
                <a:ea typeface="Syne" pitchFamily="34" charset="-122"/>
                <a:cs typeface="Syne" pitchFamily="34" charset="-120"/>
              </a:rPr>
              <a:t>Create a New File</a:t>
            </a:r>
            <a:endParaRPr lang="en-US" sz="2118" dirty="0"/>
          </a:p>
        </p:txBody>
      </p:sp>
      <p:sp>
        <p:nvSpPr>
          <p:cNvPr id="10" name="Text 8"/>
          <p:cNvSpPr/>
          <p:nvPr/>
        </p:nvSpPr>
        <p:spPr>
          <a:xfrm>
            <a:off x="8498919" y="3133844"/>
            <a:ext cx="3627120" cy="1377315"/>
          </a:xfrm>
          <a:prstGeom prst="rect">
            <a:avLst/>
          </a:prstGeom>
          <a:noFill/>
          <a:ln/>
        </p:spPr>
        <p:txBody>
          <a:bodyPr wrap="square" rtlCol="0" anchor="t"/>
          <a:lstStyle/>
          <a:p>
            <a:pPr algn="l" indent="0" marL="0">
              <a:lnSpc>
                <a:spcPts val="2711"/>
              </a:lnSpc>
              <a:buNone/>
            </a:pPr>
            <a:r>
              <a:rPr lang="en-US" sz="1695" dirty="0">
                <a:solidFill>
                  <a:srgbClr val="D9E1FF"/>
                </a:solidFill>
                <a:latin typeface="Arimo" pitchFamily="34" charset="0"/>
                <a:ea typeface="Arimo" pitchFamily="34" charset="-122"/>
                <a:cs typeface="Arimo" pitchFamily="34" charset="-120"/>
              </a:rPr>
              <a:t>The </a:t>
            </a:r>
            <a:pPr algn="l" indent="0" marL="0">
              <a:lnSpc>
                <a:spcPts val="2711"/>
              </a:lnSpc>
              <a:buNone/>
            </a:pPr>
            <a:r>
              <a:rPr lang="en-US" sz="1695" b="1" dirty="0">
                <a:solidFill>
                  <a:srgbClr val="D9E1FF"/>
                </a:solidFill>
                <a:latin typeface="Arimo" pitchFamily="34" charset="0"/>
                <a:ea typeface="Arimo" pitchFamily="34" charset="-122"/>
                <a:cs typeface="Arimo" pitchFamily="34" charset="-120"/>
              </a:rPr>
              <a:t>touch</a:t>
            </a:r>
            <a:pPr algn="l" indent="0" marL="0">
              <a:lnSpc>
                <a:spcPts val="2711"/>
              </a:lnSpc>
              <a:buNone/>
            </a:pPr>
            <a:r>
              <a:rPr lang="en-US" sz="1695" dirty="0">
                <a:solidFill>
                  <a:srgbClr val="D9E1FF"/>
                </a:solidFill>
                <a:latin typeface="Arimo" pitchFamily="34" charset="0"/>
                <a:ea typeface="Arimo" pitchFamily="34" charset="-122"/>
                <a:cs typeface="Arimo" pitchFamily="34" charset="-120"/>
              </a:rPr>
              <a:t> command can be used to create a new, empty file. It can also be used to update the timestamps of an existing file.</a:t>
            </a:r>
            <a:endParaRPr lang="en-US" sz="1695" dirty="0"/>
          </a:p>
        </p:txBody>
      </p:sp>
      <p:sp>
        <p:nvSpPr>
          <p:cNvPr id="11" name="Shape 9"/>
          <p:cNvSpPr/>
          <p:nvPr/>
        </p:nvSpPr>
        <p:spPr>
          <a:xfrm>
            <a:off x="6319897" y="3839944"/>
            <a:ext cx="753189" cy="26789"/>
          </a:xfrm>
          <a:prstGeom prst="rect">
            <a:avLst/>
          </a:prstGeom>
          <a:solidFill>
            <a:srgbClr val="8061FF"/>
          </a:solidFill>
          <a:ln/>
        </p:spPr>
      </p:sp>
      <p:sp>
        <p:nvSpPr>
          <p:cNvPr id="12" name="Shape 10"/>
          <p:cNvSpPr/>
          <p:nvPr/>
        </p:nvSpPr>
        <p:spPr>
          <a:xfrm>
            <a:off x="7073086" y="3611285"/>
            <a:ext cx="484227" cy="484227"/>
          </a:xfrm>
          <a:prstGeom prst="roundRect">
            <a:avLst>
              <a:gd name="adj" fmla="val 13334"/>
            </a:avLst>
          </a:prstGeom>
          <a:solidFill>
            <a:srgbClr val="171542"/>
          </a:solidFill>
          <a:ln/>
        </p:spPr>
      </p:sp>
      <p:sp>
        <p:nvSpPr>
          <p:cNvPr id="13" name="Text 11"/>
          <p:cNvSpPr/>
          <p:nvPr/>
        </p:nvSpPr>
        <p:spPr>
          <a:xfrm>
            <a:off x="7216080" y="3651647"/>
            <a:ext cx="198120" cy="403384"/>
          </a:xfrm>
          <a:prstGeom prst="rect">
            <a:avLst/>
          </a:prstGeom>
          <a:noFill/>
          <a:ln/>
        </p:spPr>
        <p:txBody>
          <a:bodyPr wrap="none" rtlCol="0" anchor="t"/>
          <a:lstStyle/>
          <a:p>
            <a:pPr algn="ctr" indent="0" marL="0">
              <a:lnSpc>
                <a:spcPts val="3178"/>
              </a:lnSpc>
              <a:buNone/>
            </a:pPr>
            <a:r>
              <a:rPr lang="en-US" sz="2542" b="1" dirty="0">
                <a:solidFill>
                  <a:srgbClr val="FFFFFF"/>
                </a:solidFill>
                <a:latin typeface="Syne" pitchFamily="34" charset="0"/>
                <a:ea typeface="Syne" pitchFamily="34" charset="-122"/>
                <a:cs typeface="Syne" pitchFamily="34" charset="-120"/>
              </a:rPr>
              <a:t>2</a:t>
            </a:r>
            <a:endParaRPr lang="en-US" sz="2542" dirty="0"/>
          </a:p>
        </p:txBody>
      </p:sp>
      <p:sp>
        <p:nvSpPr>
          <p:cNvPr id="14" name="Text 12"/>
          <p:cNvSpPr/>
          <p:nvPr/>
        </p:nvSpPr>
        <p:spPr>
          <a:xfrm>
            <a:off x="3327321" y="3658314"/>
            <a:ext cx="2804160" cy="336352"/>
          </a:xfrm>
          <a:prstGeom prst="rect">
            <a:avLst/>
          </a:prstGeom>
          <a:noFill/>
          <a:ln/>
        </p:spPr>
        <p:txBody>
          <a:bodyPr wrap="none" rtlCol="0" anchor="t"/>
          <a:lstStyle/>
          <a:p>
            <a:pPr algn="r" indent="0" marL="0">
              <a:lnSpc>
                <a:spcPts val="2648"/>
              </a:lnSpc>
              <a:buNone/>
            </a:pPr>
            <a:r>
              <a:rPr lang="en-US" sz="2118" b="1" dirty="0">
                <a:solidFill>
                  <a:srgbClr val="FFFFFF"/>
                </a:solidFill>
                <a:latin typeface="Syne" pitchFamily="34" charset="0"/>
                <a:ea typeface="Syne" pitchFamily="34" charset="-122"/>
                <a:cs typeface="Syne" pitchFamily="34" charset="-120"/>
              </a:rPr>
              <a:t>Copy or Move Files</a:t>
            </a:r>
            <a:endParaRPr lang="en-US" sz="2118" dirty="0"/>
          </a:p>
        </p:txBody>
      </p:sp>
      <p:sp>
        <p:nvSpPr>
          <p:cNvPr id="15" name="Text 13"/>
          <p:cNvSpPr/>
          <p:nvPr/>
        </p:nvSpPr>
        <p:spPr>
          <a:xfrm>
            <a:off x="2504361" y="4209812"/>
            <a:ext cx="3627120" cy="1721644"/>
          </a:xfrm>
          <a:prstGeom prst="rect">
            <a:avLst/>
          </a:prstGeom>
          <a:noFill/>
          <a:ln/>
        </p:spPr>
        <p:txBody>
          <a:bodyPr wrap="square" rtlCol="0" anchor="t"/>
          <a:lstStyle/>
          <a:p>
            <a:pPr algn="r" indent="0" marL="0">
              <a:lnSpc>
                <a:spcPts val="2711"/>
              </a:lnSpc>
              <a:buNone/>
            </a:pPr>
            <a:r>
              <a:rPr lang="en-US" sz="1695" dirty="0">
                <a:solidFill>
                  <a:srgbClr val="D9E1FF"/>
                </a:solidFill>
                <a:latin typeface="Arimo" pitchFamily="34" charset="0"/>
                <a:ea typeface="Arimo" pitchFamily="34" charset="-122"/>
                <a:cs typeface="Arimo" pitchFamily="34" charset="-120"/>
              </a:rPr>
              <a:t>The </a:t>
            </a:r>
            <a:pPr algn="r" indent="0" marL="0">
              <a:lnSpc>
                <a:spcPts val="2711"/>
              </a:lnSpc>
              <a:buNone/>
            </a:pPr>
            <a:r>
              <a:rPr lang="en-US" sz="1695" b="1" dirty="0">
                <a:solidFill>
                  <a:srgbClr val="D9E1FF"/>
                </a:solidFill>
                <a:latin typeface="Arimo" pitchFamily="34" charset="0"/>
                <a:ea typeface="Arimo" pitchFamily="34" charset="-122"/>
                <a:cs typeface="Arimo" pitchFamily="34" charset="-120"/>
              </a:rPr>
              <a:t>cp</a:t>
            </a:r>
            <a:pPr algn="r" indent="0" marL="0">
              <a:lnSpc>
                <a:spcPts val="2711"/>
              </a:lnSpc>
              <a:buNone/>
            </a:pPr>
            <a:r>
              <a:rPr lang="en-US" sz="1695" dirty="0">
                <a:solidFill>
                  <a:srgbClr val="D9E1FF"/>
                </a:solidFill>
                <a:latin typeface="Arimo" pitchFamily="34" charset="0"/>
                <a:ea typeface="Arimo" pitchFamily="34" charset="-122"/>
                <a:cs typeface="Arimo" pitchFamily="34" charset="-120"/>
              </a:rPr>
              <a:t> and </a:t>
            </a:r>
            <a:pPr algn="r" indent="0" marL="0">
              <a:lnSpc>
                <a:spcPts val="2711"/>
              </a:lnSpc>
              <a:buNone/>
            </a:pPr>
            <a:r>
              <a:rPr lang="en-US" sz="1695" b="1" dirty="0">
                <a:solidFill>
                  <a:srgbClr val="D9E1FF"/>
                </a:solidFill>
                <a:latin typeface="Arimo" pitchFamily="34" charset="0"/>
                <a:ea typeface="Arimo" pitchFamily="34" charset="-122"/>
                <a:cs typeface="Arimo" pitchFamily="34" charset="-120"/>
              </a:rPr>
              <a:t>mv</a:t>
            </a:r>
            <a:pPr algn="r" indent="0" marL="0">
              <a:lnSpc>
                <a:spcPts val="2711"/>
              </a:lnSpc>
              <a:buNone/>
            </a:pPr>
            <a:r>
              <a:rPr lang="en-US" sz="1695" dirty="0">
                <a:solidFill>
                  <a:srgbClr val="D9E1FF"/>
                </a:solidFill>
                <a:latin typeface="Arimo" pitchFamily="34" charset="0"/>
                <a:ea typeface="Arimo" pitchFamily="34" charset="-122"/>
                <a:cs typeface="Arimo" pitchFamily="34" charset="-120"/>
              </a:rPr>
              <a:t> commands let you copy and move files and directories as needed. These commands can be customized with various options to suit your needs.</a:t>
            </a:r>
            <a:endParaRPr lang="en-US" sz="1695" dirty="0"/>
          </a:p>
        </p:txBody>
      </p:sp>
      <p:sp>
        <p:nvSpPr>
          <p:cNvPr id="16" name="Shape 14"/>
          <p:cNvSpPr/>
          <p:nvPr/>
        </p:nvSpPr>
        <p:spPr>
          <a:xfrm>
            <a:off x="7557314" y="5338227"/>
            <a:ext cx="753189" cy="26789"/>
          </a:xfrm>
          <a:prstGeom prst="rect">
            <a:avLst/>
          </a:prstGeom>
          <a:solidFill>
            <a:srgbClr val="8061FF"/>
          </a:solidFill>
          <a:ln/>
        </p:spPr>
      </p:sp>
      <p:sp>
        <p:nvSpPr>
          <p:cNvPr id="17" name="Shape 15"/>
          <p:cNvSpPr/>
          <p:nvPr/>
        </p:nvSpPr>
        <p:spPr>
          <a:xfrm>
            <a:off x="7073086" y="5109567"/>
            <a:ext cx="484227" cy="484227"/>
          </a:xfrm>
          <a:prstGeom prst="roundRect">
            <a:avLst>
              <a:gd name="adj" fmla="val 13334"/>
            </a:avLst>
          </a:prstGeom>
          <a:solidFill>
            <a:srgbClr val="171542"/>
          </a:solidFill>
          <a:ln/>
        </p:spPr>
      </p:sp>
      <p:sp>
        <p:nvSpPr>
          <p:cNvPr id="18" name="Text 16"/>
          <p:cNvSpPr/>
          <p:nvPr/>
        </p:nvSpPr>
        <p:spPr>
          <a:xfrm>
            <a:off x="7212270" y="5149929"/>
            <a:ext cx="205740" cy="403384"/>
          </a:xfrm>
          <a:prstGeom prst="rect">
            <a:avLst/>
          </a:prstGeom>
          <a:noFill/>
          <a:ln/>
        </p:spPr>
        <p:txBody>
          <a:bodyPr wrap="none" rtlCol="0" anchor="t"/>
          <a:lstStyle/>
          <a:p>
            <a:pPr algn="ctr" indent="0" marL="0">
              <a:lnSpc>
                <a:spcPts val="3178"/>
              </a:lnSpc>
              <a:buNone/>
            </a:pPr>
            <a:r>
              <a:rPr lang="en-US" sz="2542" b="1" dirty="0">
                <a:solidFill>
                  <a:srgbClr val="FFFFFF"/>
                </a:solidFill>
                <a:latin typeface="Syne" pitchFamily="34" charset="0"/>
                <a:ea typeface="Syne" pitchFamily="34" charset="-122"/>
                <a:cs typeface="Syne" pitchFamily="34" charset="-120"/>
              </a:rPr>
              <a:t>3</a:t>
            </a:r>
            <a:endParaRPr lang="en-US" sz="2542" dirty="0"/>
          </a:p>
        </p:txBody>
      </p:sp>
      <p:sp>
        <p:nvSpPr>
          <p:cNvPr id="19" name="Text 17"/>
          <p:cNvSpPr/>
          <p:nvPr/>
        </p:nvSpPr>
        <p:spPr>
          <a:xfrm>
            <a:off x="8498919" y="5156597"/>
            <a:ext cx="3627120" cy="672703"/>
          </a:xfrm>
          <a:prstGeom prst="rect">
            <a:avLst/>
          </a:prstGeom>
          <a:noFill/>
          <a:ln/>
        </p:spPr>
        <p:txBody>
          <a:bodyPr wrap="square" rtlCol="0" anchor="t"/>
          <a:lstStyle/>
          <a:p>
            <a:pPr algn="l" indent="0" marL="0">
              <a:lnSpc>
                <a:spcPts val="2648"/>
              </a:lnSpc>
              <a:buNone/>
            </a:pPr>
            <a:r>
              <a:rPr lang="en-US" sz="2118" b="1" dirty="0">
                <a:solidFill>
                  <a:srgbClr val="FFFFFF"/>
                </a:solidFill>
                <a:latin typeface="Syne" pitchFamily="34" charset="0"/>
                <a:ea typeface="Syne" pitchFamily="34" charset="-122"/>
                <a:cs typeface="Syne" pitchFamily="34" charset="-120"/>
              </a:rPr>
              <a:t>Delete Files You Don't Need</a:t>
            </a:r>
            <a:endParaRPr lang="en-US" sz="2118" dirty="0"/>
          </a:p>
        </p:txBody>
      </p:sp>
      <p:sp>
        <p:nvSpPr>
          <p:cNvPr id="20" name="Text 18"/>
          <p:cNvSpPr/>
          <p:nvPr/>
        </p:nvSpPr>
        <p:spPr>
          <a:xfrm>
            <a:off x="8498919" y="6044446"/>
            <a:ext cx="3627120" cy="1377315"/>
          </a:xfrm>
          <a:prstGeom prst="rect">
            <a:avLst/>
          </a:prstGeom>
          <a:noFill/>
          <a:ln/>
        </p:spPr>
        <p:txBody>
          <a:bodyPr wrap="square" rtlCol="0" anchor="t"/>
          <a:lstStyle/>
          <a:p>
            <a:pPr algn="l" indent="0" marL="0">
              <a:lnSpc>
                <a:spcPts val="2711"/>
              </a:lnSpc>
              <a:buNone/>
            </a:pPr>
            <a:r>
              <a:rPr lang="en-US" sz="1695" dirty="0">
                <a:solidFill>
                  <a:srgbClr val="D9E1FF"/>
                </a:solidFill>
                <a:latin typeface="Arimo" pitchFamily="34" charset="0"/>
                <a:ea typeface="Arimo" pitchFamily="34" charset="-122"/>
                <a:cs typeface="Arimo" pitchFamily="34" charset="-120"/>
              </a:rPr>
              <a:t>Sometimes you need to clean up your directory and get rid of files you no longer need. The </a:t>
            </a:r>
            <a:pPr algn="l" indent="0" marL="0">
              <a:lnSpc>
                <a:spcPts val="2711"/>
              </a:lnSpc>
              <a:buNone/>
            </a:pPr>
            <a:r>
              <a:rPr lang="en-US" sz="1695" b="1" dirty="0">
                <a:solidFill>
                  <a:srgbClr val="D9E1FF"/>
                </a:solidFill>
                <a:latin typeface="Arimo" pitchFamily="34" charset="0"/>
                <a:ea typeface="Arimo" pitchFamily="34" charset="-122"/>
                <a:cs typeface="Arimo" pitchFamily="34" charset="-120"/>
              </a:rPr>
              <a:t>rm</a:t>
            </a:r>
            <a:pPr algn="l" indent="0" marL="0">
              <a:lnSpc>
                <a:spcPts val="2711"/>
              </a:lnSpc>
              <a:buNone/>
            </a:pPr>
            <a:r>
              <a:rPr lang="en-US" sz="1695" dirty="0">
                <a:solidFill>
                  <a:srgbClr val="D9E1FF"/>
                </a:solidFill>
                <a:latin typeface="Arimo" pitchFamily="34" charset="0"/>
                <a:ea typeface="Arimo" pitchFamily="34" charset="-122"/>
                <a:cs typeface="Arimo" pitchFamily="34" charset="-120"/>
              </a:rPr>
              <a:t> command can help you do just that.</a:t>
            </a:r>
            <a:endParaRPr lang="en-US" sz="1695"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2696"/>
          </a:xfrm>
          <a:prstGeom prst="rect">
            <a:avLst/>
          </a:prstGeom>
          <a:solidFill>
            <a:srgbClr val="0C0A33"/>
          </a:solidFill>
          <a:ln/>
        </p:spPr>
      </p:sp>
      <p:sp>
        <p:nvSpPr>
          <p:cNvPr id="4" name="Text 2"/>
          <p:cNvSpPr/>
          <p:nvPr/>
        </p:nvSpPr>
        <p:spPr>
          <a:xfrm>
            <a:off x="2777014" y="558284"/>
            <a:ext cx="9076373" cy="1268730"/>
          </a:xfrm>
          <a:prstGeom prst="rect">
            <a:avLst/>
          </a:prstGeom>
          <a:noFill/>
          <a:ln/>
        </p:spPr>
        <p:txBody>
          <a:bodyPr wrap="square" rtlCol="0" anchor="t"/>
          <a:lstStyle/>
          <a:p>
            <a:pPr indent="0" marL="0">
              <a:lnSpc>
                <a:spcPts val="4996"/>
              </a:lnSpc>
              <a:buNone/>
            </a:pPr>
            <a:r>
              <a:rPr lang="en-US" sz="3997" b="1" dirty="0">
                <a:solidFill>
                  <a:srgbClr val="FFFFFF"/>
                </a:solidFill>
                <a:latin typeface="Syne" pitchFamily="34" charset="0"/>
                <a:ea typeface="Syne" pitchFamily="34" charset="-122"/>
                <a:cs typeface="Syne" pitchFamily="34" charset="-120"/>
              </a:rPr>
              <a:t>View File Contents with cat, more, less, head, and tail</a:t>
            </a:r>
            <a:endParaRPr lang="en-US" sz="3997" dirty="0"/>
          </a:p>
        </p:txBody>
      </p:sp>
      <p:pic>
        <p:nvPicPr>
          <p:cNvPr id="5" name="Image 0" descr="preencoded.png">    </p:cNvPr>
          <p:cNvPicPr>
            <a:picLocks noChangeAspect="1"/>
          </p:cNvPicPr>
          <p:nvPr/>
        </p:nvPicPr>
        <p:blipFill>
          <a:blip r:embed="rId1"/>
          <a:stretch>
            <a:fillRect/>
          </a:stretch>
        </p:blipFill>
        <p:spPr>
          <a:xfrm>
            <a:off x="2777014" y="2233017"/>
            <a:ext cx="2822496" cy="1744385"/>
          </a:xfrm>
          <a:prstGeom prst="rect">
            <a:avLst/>
          </a:prstGeom>
        </p:spPr>
      </p:pic>
      <p:sp>
        <p:nvSpPr>
          <p:cNvPr id="6" name="Text 3"/>
          <p:cNvSpPr/>
          <p:nvPr/>
        </p:nvSpPr>
        <p:spPr>
          <a:xfrm>
            <a:off x="2777014" y="4231124"/>
            <a:ext cx="2822496" cy="634127"/>
          </a:xfrm>
          <a:prstGeom prst="rect">
            <a:avLst/>
          </a:prstGeom>
          <a:noFill/>
          <a:ln/>
        </p:spPr>
        <p:txBody>
          <a:bodyPr wrap="square" rtlCol="0" anchor="t"/>
          <a:lstStyle/>
          <a:p>
            <a:pPr algn="l" indent="0" marL="0">
              <a:lnSpc>
                <a:spcPts val="2498"/>
              </a:lnSpc>
              <a:buNone/>
            </a:pPr>
            <a:r>
              <a:rPr lang="en-US" sz="1998" b="1" dirty="0">
                <a:solidFill>
                  <a:srgbClr val="FFFFFF"/>
                </a:solidFill>
                <a:latin typeface="Syne" pitchFamily="34" charset="0"/>
                <a:ea typeface="Syne" pitchFamily="34" charset="-122"/>
                <a:cs typeface="Syne" pitchFamily="34" charset="-120"/>
              </a:rPr>
              <a:t>Display File Contents</a:t>
            </a:r>
            <a:endParaRPr lang="en-US" sz="1998" dirty="0"/>
          </a:p>
        </p:txBody>
      </p:sp>
      <p:sp>
        <p:nvSpPr>
          <p:cNvPr id="7" name="Text 4"/>
          <p:cNvSpPr/>
          <p:nvPr/>
        </p:nvSpPr>
        <p:spPr>
          <a:xfrm>
            <a:off x="2777014" y="5068252"/>
            <a:ext cx="2822496" cy="1948815"/>
          </a:xfrm>
          <a:prstGeom prst="rect">
            <a:avLst/>
          </a:prstGeom>
          <a:noFill/>
          <a:ln/>
        </p:spPr>
        <p:txBody>
          <a:bodyPr wrap="square" rtlCol="0" anchor="t"/>
          <a:lstStyle/>
          <a:p>
            <a:pPr algn="l" indent="0" marL="0">
              <a:lnSpc>
                <a:spcPts val="2558"/>
              </a:lnSpc>
              <a:buNone/>
            </a:pPr>
            <a:r>
              <a:rPr lang="en-US" sz="1599" dirty="0">
                <a:solidFill>
                  <a:srgbClr val="D9E1FF"/>
                </a:solidFill>
                <a:latin typeface="Arimo" pitchFamily="34" charset="0"/>
                <a:ea typeface="Arimo" pitchFamily="34" charset="-122"/>
                <a:cs typeface="Arimo" pitchFamily="34" charset="-120"/>
              </a:rPr>
              <a:t>The </a:t>
            </a:r>
            <a:pPr algn="l" indent="0" marL="0">
              <a:lnSpc>
                <a:spcPts val="2558"/>
              </a:lnSpc>
              <a:buNone/>
            </a:pPr>
            <a:r>
              <a:rPr lang="en-US" sz="1599" b="1" dirty="0">
                <a:solidFill>
                  <a:srgbClr val="D9E1FF"/>
                </a:solidFill>
                <a:latin typeface="Arimo" pitchFamily="34" charset="0"/>
                <a:ea typeface="Arimo" pitchFamily="34" charset="-122"/>
                <a:cs typeface="Arimo" pitchFamily="34" charset="-120"/>
              </a:rPr>
              <a:t>cat</a:t>
            </a:r>
            <a:pPr algn="l" indent="0" marL="0">
              <a:lnSpc>
                <a:spcPts val="2558"/>
              </a:lnSpc>
              <a:buNone/>
            </a:pPr>
            <a:r>
              <a:rPr lang="en-US" sz="1599" dirty="0">
                <a:solidFill>
                  <a:srgbClr val="D9E1FF"/>
                </a:solidFill>
                <a:latin typeface="Arimo" pitchFamily="34" charset="0"/>
                <a:ea typeface="Arimo" pitchFamily="34" charset="-122"/>
                <a:cs typeface="Arimo" pitchFamily="34" charset="-120"/>
              </a:rPr>
              <a:t> command is a quick way to display the contents of a file. For longer files, try using the </a:t>
            </a:r>
            <a:pPr algn="l" indent="0" marL="0">
              <a:lnSpc>
                <a:spcPts val="2558"/>
              </a:lnSpc>
              <a:buNone/>
            </a:pPr>
            <a:r>
              <a:rPr lang="en-US" sz="1599" b="1" dirty="0">
                <a:solidFill>
                  <a:srgbClr val="D9E1FF"/>
                </a:solidFill>
                <a:latin typeface="Arimo" pitchFamily="34" charset="0"/>
                <a:ea typeface="Arimo" pitchFamily="34" charset="-122"/>
                <a:cs typeface="Arimo" pitchFamily="34" charset="-120"/>
              </a:rPr>
              <a:t>more</a:t>
            </a:r>
            <a:pPr algn="l" indent="0" marL="0">
              <a:lnSpc>
                <a:spcPts val="2558"/>
              </a:lnSpc>
              <a:buNone/>
            </a:pPr>
            <a:r>
              <a:rPr lang="en-US" sz="1599" dirty="0">
                <a:solidFill>
                  <a:srgbClr val="D9E1FF"/>
                </a:solidFill>
                <a:latin typeface="Arimo" pitchFamily="34" charset="0"/>
                <a:ea typeface="Arimo" pitchFamily="34" charset="-122"/>
                <a:cs typeface="Arimo" pitchFamily="34" charset="-120"/>
              </a:rPr>
              <a:t> or </a:t>
            </a:r>
            <a:pPr algn="l" indent="0" marL="0">
              <a:lnSpc>
                <a:spcPts val="2558"/>
              </a:lnSpc>
              <a:buNone/>
            </a:pPr>
            <a:r>
              <a:rPr lang="en-US" sz="1599" b="1" dirty="0">
                <a:solidFill>
                  <a:srgbClr val="D9E1FF"/>
                </a:solidFill>
                <a:latin typeface="Arimo" pitchFamily="34" charset="0"/>
                <a:ea typeface="Arimo" pitchFamily="34" charset="-122"/>
                <a:cs typeface="Arimo" pitchFamily="34" charset="-120"/>
              </a:rPr>
              <a:t>less</a:t>
            </a:r>
            <a:pPr algn="l" indent="0" marL="0">
              <a:lnSpc>
                <a:spcPts val="2558"/>
              </a:lnSpc>
              <a:buNone/>
            </a:pPr>
            <a:r>
              <a:rPr lang="en-US" sz="1599" dirty="0">
                <a:solidFill>
                  <a:srgbClr val="D9E1FF"/>
                </a:solidFill>
                <a:latin typeface="Arimo" pitchFamily="34" charset="0"/>
                <a:ea typeface="Arimo" pitchFamily="34" charset="-122"/>
                <a:cs typeface="Arimo" pitchFamily="34" charset="-120"/>
              </a:rPr>
              <a:t> command to view the contents one screen at a time.</a:t>
            </a:r>
            <a:endParaRPr lang="en-US" sz="1599" dirty="0"/>
          </a:p>
        </p:txBody>
      </p:sp>
      <p:pic>
        <p:nvPicPr>
          <p:cNvPr id="8" name="Image 1" descr="preencoded.png">    </p:cNvPr>
          <p:cNvPicPr>
            <a:picLocks noChangeAspect="1"/>
          </p:cNvPicPr>
          <p:nvPr/>
        </p:nvPicPr>
        <p:blipFill>
          <a:blip r:embed="rId2"/>
          <a:stretch>
            <a:fillRect/>
          </a:stretch>
        </p:blipFill>
        <p:spPr>
          <a:xfrm>
            <a:off x="5903952" y="2233017"/>
            <a:ext cx="2822496" cy="1744385"/>
          </a:xfrm>
          <a:prstGeom prst="rect">
            <a:avLst/>
          </a:prstGeom>
        </p:spPr>
      </p:pic>
      <p:sp>
        <p:nvSpPr>
          <p:cNvPr id="9" name="Text 5"/>
          <p:cNvSpPr/>
          <p:nvPr/>
        </p:nvSpPr>
        <p:spPr>
          <a:xfrm>
            <a:off x="5903952" y="4231124"/>
            <a:ext cx="2822496" cy="634127"/>
          </a:xfrm>
          <a:prstGeom prst="rect">
            <a:avLst/>
          </a:prstGeom>
          <a:noFill/>
          <a:ln/>
        </p:spPr>
        <p:txBody>
          <a:bodyPr wrap="square" rtlCol="0" anchor="t"/>
          <a:lstStyle/>
          <a:p>
            <a:pPr algn="l" indent="0" marL="0">
              <a:lnSpc>
                <a:spcPts val="2498"/>
              </a:lnSpc>
              <a:buNone/>
            </a:pPr>
            <a:r>
              <a:rPr lang="en-US" sz="1998" b="1" dirty="0">
                <a:solidFill>
                  <a:srgbClr val="FFFFFF"/>
                </a:solidFill>
                <a:latin typeface="Syne" pitchFamily="34" charset="0"/>
                <a:ea typeface="Syne" pitchFamily="34" charset="-122"/>
                <a:cs typeface="Syne" pitchFamily="34" charset="-120"/>
              </a:rPr>
              <a:t>View the Beginning or End of a File</a:t>
            </a:r>
            <a:endParaRPr lang="en-US" sz="1998" dirty="0"/>
          </a:p>
        </p:txBody>
      </p:sp>
      <p:sp>
        <p:nvSpPr>
          <p:cNvPr id="10" name="Text 6"/>
          <p:cNvSpPr/>
          <p:nvPr/>
        </p:nvSpPr>
        <p:spPr>
          <a:xfrm>
            <a:off x="5903952" y="5068252"/>
            <a:ext cx="2822496" cy="1299210"/>
          </a:xfrm>
          <a:prstGeom prst="rect">
            <a:avLst/>
          </a:prstGeom>
          <a:noFill/>
          <a:ln/>
        </p:spPr>
        <p:txBody>
          <a:bodyPr wrap="square" rtlCol="0" anchor="t"/>
          <a:lstStyle/>
          <a:p>
            <a:pPr algn="l" indent="0" marL="0">
              <a:lnSpc>
                <a:spcPts val="2558"/>
              </a:lnSpc>
              <a:buNone/>
            </a:pPr>
            <a:r>
              <a:rPr lang="en-US" sz="1599" dirty="0">
                <a:solidFill>
                  <a:srgbClr val="D9E1FF"/>
                </a:solidFill>
                <a:latin typeface="Arimo" pitchFamily="34" charset="0"/>
                <a:ea typeface="Arimo" pitchFamily="34" charset="-122"/>
                <a:cs typeface="Arimo" pitchFamily="34" charset="-120"/>
              </a:rPr>
              <a:t>If you only need to see the beginning or end of a file, save yourself some time and use the </a:t>
            </a:r>
            <a:pPr algn="l" indent="0" marL="0">
              <a:lnSpc>
                <a:spcPts val="2558"/>
              </a:lnSpc>
              <a:buNone/>
            </a:pPr>
            <a:r>
              <a:rPr lang="en-US" sz="1599" b="1" dirty="0">
                <a:solidFill>
                  <a:srgbClr val="D9E1FF"/>
                </a:solidFill>
                <a:latin typeface="Arimo" pitchFamily="34" charset="0"/>
                <a:ea typeface="Arimo" pitchFamily="34" charset="-122"/>
                <a:cs typeface="Arimo" pitchFamily="34" charset="-120"/>
              </a:rPr>
              <a:t>head</a:t>
            </a:r>
            <a:pPr algn="l" indent="0" marL="0">
              <a:lnSpc>
                <a:spcPts val="2558"/>
              </a:lnSpc>
              <a:buNone/>
            </a:pPr>
            <a:r>
              <a:rPr lang="en-US" sz="1599" dirty="0">
                <a:solidFill>
                  <a:srgbClr val="D9E1FF"/>
                </a:solidFill>
                <a:latin typeface="Arimo" pitchFamily="34" charset="0"/>
                <a:ea typeface="Arimo" pitchFamily="34" charset="-122"/>
                <a:cs typeface="Arimo" pitchFamily="34" charset="-120"/>
              </a:rPr>
              <a:t> or </a:t>
            </a:r>
            <a:pPr algn="l" indent="0" marL="0">
              <a:lnSpc>
                <a:spcPts val="2558"/>
              </a:lnSpc>
              <a:buNone/>
            </a:pPr>
            <a:r>
              <a:rPr lang="en-US" sz="1599" b="1" dirty="0">
                <a:solidFill>
                  <a:srgbClr val="D9E1FF"/>
                </a:solidFill>
                <a:latin typeface="Arimo" pitchFamily="34" charset="0"/>
                <a:ea typeface="Arimo" pitchFamily="34" charset="-122"/>
                <a:cs typeface="Arimo" pitchFamily="34" charset="-120"/>
              </a:rPr>
              <a:t>tail</a:t>
            </a:r>
            <a:pPr algn="l" indent="0" marL="0">
              <a:lnSpc>
                <a:spcPts val="2558"/>
              </a:lnSpc>
              <a:buNone/>
            </a:pPr>
            <a:r>
              <a:rPr lang="en-US" sz="1599" dirty="0">
                <a:solidFill>
                  <a:srgbClr val="D9E1FF"/>
                </a:solidFill>
                <a:latin typeface="Arimo" pitchFamily="34" charset="0"/>
                <a:ea typeface="Arimo" pitchFamily="34" charset="-122"/>
                <a:cs typeface="Arimo" pitchFamily="34" charset="-120"/>
              </a:rPr>
              <a:t> command.</a:t>
            </a:r>
            <a:endParaRPr lang="en-US" sz="1599" dirty="0"/>
          </a:p>
        </p:txBody>
      </p:sp>
      <p:pic>
        <p:nvPicPr>
          <p:cNvPr id="11" name="Image 2" descr="preencoded.png">    </p:cNvPr>
          <p:cNvPicPr>
            <a:picLocks noChangeAspect="1"/>
          </p:cNvPicPr>
          <p:nvPr/>
        </p:nvPicPr>
        <p:blipFill>
          <a:blip r:embed="rId3"/>
          <a:stretch>
            <a:fillRect/>
          </a:stretch>
        </p:blipFill>
        <p:spPr>
          <a:xfrm>
            <a:off x="9030891" y="2233017"/>
            <a:ext cx="2822496" cy="1744385"/>
          </a:xfrm>
          <a:prstGeom prst="rect">
            <a:avLst/>
          </a:prstGeom>
        </p:spPr>
      </p:pic>
      <p:sp>
        <p:nvSpPr>
          <p:cNvPr id="12" name="Text 7"/>
          <p:cNvSpPr/>
          <p:nvPr/>
        </p:nvSpPr>
        <p:spPr>
          <a:xfrm>
            <a:off x="9030891" y="4231124"/>
            <a:ext cx="2727960" cy="317063"/>
          </a:xfrm>
          <a:prstGeom prst="rect">
            <a:avLst/>
          </a:prstGeom>
          <a:noFill/>
          <a:ln/>
        </p:spPr>
        <p:txBody>
          <a:bodyPr wrap="none" rtlCol="0" anchor="t"/>
          <a:lstStyle/>
          <a:p>
            <a:pPr algn="l" indent="0" marL="0">
              <a:lnSpc>
                <a:spcPts val="2498"/>
              </a:lnSpc>
              <a:buNone/>
            </a:pPr>
            <a:r>
              <a:rPr lang="en-US" sz="1998" b="1" dirty="0">
                <a:solidFill>
                  <a:srgbClr val="FFFFFF"/>
                </a:solidFill>
                <a:latin typeface="Syne" pitchFamily="34" charset="0"/>
                <a:ea typeface="Syne" pitchFamily="34" charset="-122"/>
                <a:cs typeface="Syne" pitchFamily="34" charset="-120"/>
              </a:rPr>
              <a:t>The Power of Piping</a:t>
            </a:r>
            <a:endParaRPr lang="en-US" sz="1998" dirty="0"/>
          </a:p>
        </p:txBody>
      </p:sp>
      <p:sp>
        <p:nvSpPr>
          <p:cNvPr id="13" name="Text 8"/>
          <p:cNvSpPr/>
          <p:nvPr/>
        </p:nvSpPr>
        <p:spPr>
          <a:xfrm>
            <a:off x="9030891" y="4751189"/>
            <a:ext cx="2822496" cy="2923223"/>
          </a:xfrm>
          <a:prstGeom prst="rect">
            <a:avLst/>
          </a:prstGeom>
          <a:noFill/>
          <a:ln/>
        </p:spPr>
        <p:txBody>
          <a:bodyPr wrap="square" rtlCol="0" anchor="t"/>
          <a:lstStyle/>
          <a:p>
            <a:pPr algn="l" indent="0" marL="0">
              <a:lnSpc>
                <a:spcPts val="2558"/>
              </a:lnSpc>
              <a:buNone/>
            </a:pPr>
            <a:r>
              <a:rPr lang="en-US" sz="1599" dirty="0">
                <a:solidFill>
                  <a:srgbClr val="D9E1FF"/>
                </a:solidFill>
                <a:latin typeface="Arimo" pitchFamily="34" charset="0"/>
                <a:ea typeface="Arimo" pitchFamily="34" charset="-122"/>
                <a:cs typeface="Arimo" pitchFamily="34" charset="-120"/>
              </a:rPr>
              <a:t>One of the strengths of Linux is its ability to combine commands using pipes. With pipes, you can take the output of one command and use it as input to another command. This technique can be incredibly powerful and save you a ton of time.</a:t>
            </a:r>
            <a:endParaRPr lang="en-US" sz="1599"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0195"/>
          </a:xfrm>
          <a:prstGeom prst="rect">
            <a:avLst/>
          </a:prstGeom>
          <a:solidFill>
            <a:srgbClr val="0C0A33"/>
          </a:solidFill>
          <a:ln/>
        </p:spPr>
      </p:sp>
      <p:sp>
        <p:nvSpPr>
          <p:cNvPr id="4" name="Text 2"/>
          <p:cNvSpPr/>
          <p:nvPr/>
        </p:nvSpPr>
        <p:spPr>
          <a:xfrm>
            <a:off x="2911078" y="541734"/>
            <a:ext cx="8808125" cy="1847017"/>
          </a:xfrm>
          <a:prstGeom prst="rect">
            <a:avLst/>
          </a:prstGeom>
          <a:noFill/>
          <a:ln/>
        </p:spPr>
        <p:txBody>
          <a:bodyPr wrap="square" rtlCol="0" anchor="t"/>
          <a:lstStyle/>
          <a:p>
            <a:pPr indent="0" marL="0">
              <a:lnSpc>
                <a:spcPts val="4848"/>
              </a:lnSpc>
              <a:buNone/>
            </a:pPr>
            <a:r>
              <a:rPr lang="en-US" sz="3878" b="1" dirty="0">
                <a:solidFill>
                  <a:srgbClr val="FFFFFF"/>
                </a:solidFill>
                <a:latin typeface="Syne" pitchFamily="34" charset="0"/>
                <a:ea typeface="Syne" pitchFamily="34" charset="-122"/>
                <a:cs typeface="Syne" pitchFamily="34" charset="-120"/>
              </a:rPr>
              <a:t>Manage Permissions and Ownership with chmod and chown</a:t>
            </a:r>
            <a:endParaRPr lang="en-US" sz="3878" dirty="0"/>
          </a:p>
        </p:txBody>
      </p:sp>
      <p:sp>
        <p:nvSpPr>
          <p:cNvPr id="5" name="Text 3"/>
          <p:cNvSpPr/>
          <p:nvPr/>
        </p:nvSpPr>
        <p:spPr>
          <a:xfrm>
            <a:off x="2911078" y="2881193"/>
            <a:ext cx="3939540" cy="369332"/>
          </a:xfrm>
          <a:prstGeom prst="rect">
            <a:avLst/>
          </a:prstGeom>
          <a:noFill/>
          <a:ln/>
        </p:spPr>
        <p:txBody>
          <a:bodyPr wrap="none" rtlCol="0" anchor="t"/>
          <a:lstStyle/>
          <a:p>
            <a:pPr indent="0" marL="0">
              <a:lnSpc>
                <a:spcPts val="2909"/>
              </a:lnSpc>
              <a:buNone/>
            </a:pPr>
            <a:r>
              <a:rPr lang="en-US" sz="2327" b="1" dirty="0">
                <a:solidFill>
                  <a:srgbClr val="FFFFFF"/>
                </a:solidFill>
                <a:latin typeface="Syne" pitchFamily="34" charset="0"/>
                <a:ea typeface="Syne" pitchFamily="34" charset="-122"/>
                <a:cs typeface="Syne" pitchFamily="34" charset="-120"/>
              </a:rPr>
              <a:t>Change File Permissions</a:t>
            </a:r>
            <a:endParaRPr lang="en-US" sz="2327" dirty="0"/>
          </a:p>
        </p:txBody>
      </p:sp>
      <p:sp>
        <p:nvSpPr>
          <p:cNvPr id="6" name="Text 4"/>
          <p:cNvSpPr/>
          <p:nvPr/>
        </p:nvSpPr>
        <p:spPr>
          <a:xfrm>
            <a:off x="2911078" y="3447455"/>
            <a:ext cx="4162782" cy="1891665"/>
          </a:xfrm>
          <a:prstGeom prst="rect">
            <a:avLst/>
          </a:prstGeom>
          <a:noFill/>
          <a:ln/>
        </p:spPr>
        <p:txBody>
          <a:bodyPr wrap="square" rtlCol="0" anchor="t"/>
          <a:lstStyle/>
          <a:p>
            <a:pPr indent="0" marL="0">
              <a:lnSpc>
                <a:spcPts val="2482"/>
              </a:lnSpc>
              <a:buNone/>
            </a:pPr>
            <a:r>
              <a:rPr lang="en-US" sz="1551" dirty="0">
                <a:solidFill>
                  <a:srgbClr val="D9E1FF"/>
                </a:solidFill>
                <a:latin typeface="Arimo" pitchFamily="34" charset="0"/>
                <a:ea typeface="Arimo" pitchFamily="34" charset="-122"/>
                <a:cs typeface="Arimo" pitchFamily="34" charset="-120"/>
              </a:rPr>
              <a:t>The </a:t>
            </a:r>
            <a:pPr indent="0" marL="0">
              <a:lnSpc>
                <a:spcPts val="2482"/>
              </a:lnSpc>
              <a:buNone/>
            </a:pPr>
            <a:r>
              <a:rPr lang="en-US" sz="1551" b="1" dirty="0">
                <a:solidFill>
                  <a:srgbClr val="D9E1FF"/>
                </a:solidFill>
                <a:latin typeface="Arimo" pitchFamily="34" charset="0"/>
                <a:ea typeface="Arimo" pitchFamily="34" charset="-122"/>
                <a:cs typeface="Arimo" pitchFamily="34" charset="-120"/>
              </a:rPr>
              <a:t>chmod</a:t>
            </a:r>
            <a:pPr indent="0" marL="0">
              <a:lnSpc>
                <a:spcPts val="2482"/>
              </a:lnSpc>
              <a:buNone/>
            </a:pPr>
            <a:r>
              <a:rPr lang="en-US" sz="1551" dirty="0">
                <a:solidFill>
                  <a:srgbClr val="D9E1FF"/>
                </a:solidFill>
                <a:latin typeface="Arimo" pitchFamily="34" charset="0"/>
                <a:ea typeface="Arimo" pitchFamily="34" charset="-122"/>
                <a:cs typeface="Arimo" pitchFamily="34" charset="-120"/>
              </a:rPr>
              <a:t> command lets you change the read, write, and execute permissions on a file. You can modify permissions for the owner, group, and others. Experiment with different permissions to find the right configuration for your needs.</a:t>
            </a:r>
            <a:endParaRPr lang="en-US" sz="1551" dirty="0"/>
          </a:p>
        </p:txBody>
      </p:sp>
      <p:sp>
        <p:nvSpPr>
          <p:cNvPr id="7" name="Text 5"/>
          <p:cNvSpPr/>
          <p:nvPr/>
        </p:nvSpPr>
        <p:spPr>
          <a:xfrm>
            <a:off x="3226118" y="5560695"/>
            <a:ext cx="3847743"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D9E1FF"/>
                </a:solidFill>
                <a:latin typeface="Arimo" pitchFamily="34" charset="0"/>
                <a:ea typeface="Arimo" pitchFamily="34" charset="-122"/>
                <a:cs typeface="Arimo" pitchFamily="34" charset="-120"/>
              </a:rPr>
              <a:t>Read (</a:t>
            </a:r>
            <a:pPr algn="l" indent="0" marL="0">
              <a:lnSpc>
                <a:spcPts val="2482"/>
              </a:lnSpc>
              <a:buNone/>
            </a:pPr>
            <a:r>
              <a:rPr lang="en-US" sz="1551" b="1" dirty="0">
                <a:solidFill>
                  <a:srgbClr val="D9E1FF"/>
                </a:solidFill>
                <a:latin typeface="Arimo" pitchFamily="34" charset="0"/>
                <a:ea typeface="Arimo" pitchFamily="34" charset="-122"/>
                <a:cs typeface="Arimo" pitchFamily="34" charset="-120"/>
              </a:rPr>
              <a:t>r</a:t>
            </a:r>
            <a:pPr algn="l" indent="0" marL="0">
              <a:lnSpc>
                <a:spcPts val="2482"/>
              </a:lnSpc>
              <a:buNone/>
            </a:pPr>
            <a:r>
              <a:rPr lang="en-US" sz="1551" dirty="0">
                <a:solidFill>
                  <a:srgbClr val="D9E1FF"/>
                </a:solidFill>
                <a:latin typeface="Arimo" pitchFamily="34" charset="0"/>
                <a:ea typeface="Arimo" pitchFamily="34" charset="-122"/>
                <a:cs typeface="Arimo" pitchFamily="34" charset="-120"/>
              </a:rPr>
              <a:t>): allows you to see the contents of the file</a:t>
            </a:r>
            <a:endParaRPr lang="en-US" sz="1551" dirty="0"/>
          </a:p>
        </p:txBody>
      </p:sp>
      <p:sp>
        <p:nvSpPr>
          <p:cNvPr id="8" name="Text 6"/>
          <p:cNvSpPr/>
          <p:nvPr/>
        </p:nvSpPr>
        <p:spPr>
          <a:xfrm>
            <a:off x="3226118" y="6269950"/>
            <a:ext cx="3847743"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D9E1FF"/>
                </a:solidFill>
                <a:latin typeface="Arimo" pitchFamily="34" charset="0"/>
                <a:ea typeface="Arimo" pitchFamily="34" charset="-122"/>
                <a:cs typeface="Arimo" pitchFamily="34" charset="-120"/>
              </a:rPr>
              <a:t>Write (</a:t>
            </a:r>
            <a:pPr algn="l" indent="0" marL="0">
              <a:lnSpc>
                <a:spcPts val="2482"/>
              </a:lnSpc>
              <a:buNone/>
            </a:pPr>
            <a:r>
              <a:rPr lang="en-US" sz="1551" b="1" dirty="0">
                <a:solidFill>
                  <a:srgbClr val="D9E1FF"/>
                </a:solidFill>
                <a:latin typeface="Arimo" pitchFamily="34" charset="0"/>
                <a:ea typeface="Arimo" pitchFamily="34" charset="-122"/>
                <a:cs typeface="Arimo" pitchFamily="34" charset="-120"/>
              </a:rPr>
              <a:t>w</a:t>
            </a:r>
            <a:pPr algn="l" indent="0" marL="0">
              <a:lnSpc>
                <a:spcPts val="2482"/>
              </a:lnSpc>
              <a:buNone/>
            </a:pPr>
            <a:r>
              <a:rPr lang="en-US" sz="1551" dirty="0">
                <a:solidFill>
                  <a:srgbClr val="D9E1FF"/>
                </a:solidFill>
                <a:latin typeface="Arimo" pitchFamily="34" charset="0"/>
                <a:ea typeface="Arimo" pitchFamily="34" charset="-122"/>
                <a:cs typeface="Arimo" pitchFamily="34" charset="-120"/>
              </a:rPr>
              <a:t>): allows you to modify the contents of the file</a:t>
            </a:r>
            <a:endParaRPr lang="en-US" sz="1551" dirty="0"/>
          </a:p>
        </p:txBody>
      </p:sp>
      <p:sp>
        <p:nvSpPr>
          <p:cNvPr id="9" name="Text 7"/>
          <p:cNvSpPr/>
          <p:nvPr/>
        </p:nvSpPr>
        <p:spPr>
          <a:xfrm>
            <a:off x="3226118" y="6979206"/>
            <a:ext cx="3847743"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D9E1FF"/>
                </a:solidFill>
                <a:latin typeface="Arimo" pitchFamily="34" charset="0"/>
                <a:ea typeface="Arimo" pitchFamily="34" charset="-122"/>
                <a:cs typeface="Arimo" pitchFamily="34" charset="-120"/>
              </a:rPr>
              <a:t>Execute (</a:t>
            </a:r>
            <a:pPr algn="l" indent="0" marL="0">
              <a:lnSpc>
                <a:spcPts val="2482"/>
              </a:lnSpc>
              <a:buNone/>
            </a:pPr>
            <a:r>
              <a:rPr lang="en-US" sz="1551" b="1" dirty="0">
                <a:solidFill>
                  <a:srgbClr val="D9E1FF"/>
                </a:solidFill>
                <a:latin typeface="Arimo" pitchFamily="34" charset="0"/>
                <a:ea typeface="Arimo" pitchFamily="34" charset="-122"/>
                <a:cs typeface="Arimo" pitchFamily="34" charset="-120"/>
              </a:rPr>
              <a:t>x</a:t>
            </a:r>
            <a:pPr algn="l" indent="0" marL="0">
              <a:lnSpc>
                <a:spcPts val="2482"/>
              </a:lnSpc>
              <a:buNone/>
            </a:pPr>
            <a:r>
              <a:rPr lang="en-US" sz="1551" dirty="0">
                <a:solidFill>
                  <a:srgbClr val="D9E1FF"/>
                </a:solidFill>
                <a:latin typeface="Arimo" pitchFamily="34" charset="0"/>
                <a:ea typeface="Arimo" pitchFamily="34" charset="-122"/>
                <a:cs typeface="Arimo" pitchFamily="34" charset="-120"/>
              </a:rPr>
              <a:t>): allows you to run the file as a program</a:t>
            </a:r>
            <a:endParaRPr lang="en-US" sz="1551" dirty="0"/>
          </a:p>
        </p:txBody>
      </p:sp>
      <p:sp>
        <p:nvSpPr>
          <p:cNvPr id="10" name="Text 8"/>
          <p:cNvSpPr/>
          <p:nvPr/>
        </p:nvSpPr>
        <p:spPr>
          <a:xfrm>
            <a:off x="7562017" y="2881193"/>
            <a:ext cx="3749040" cy="369332"/>
          </a:xfrm>
          <a:prstGeom prst="rect">
            <a:avLst/>
          </a:prstGeom>
          <a:noFill/>
          <a:ln/>
        </p:spPr>
        <p:txBody>
          <a:bodyPr wrap="none" rtlCol="0" anchor="t"/>
          <a:lstStyle/>
          <a:p>
            <a:pPr indent="0" marL="0">
              <a:lnSpc>
                <a:spcPts val="2909"/>
              </a:lnSpc>
              <a:buNone/>
            </a:pPr>
            <a:r>
              <a:rPr lang="en-US" sz="2327" b="1" dirty="0">
                <a:solidFill>
                  <a:srgbClr val="FFFFFF"/>
                </a:solidFill>
                <a:latin typeface="Syne" pitchFamily="34" charset="0"/>
                <a:ea typeface="Syne" pitchFamily="34" charset="-122"/>
                <a:cs typeface="Syne" pitchFamily="34" charset="-120"/>
              </a:rPr>
              <a:t>Change File Ownership</a:t>
            </a:r>
            <a:endParaRPr lang="en-US" sz="2327" dirty="0"/>
          </a:p>
        </p:txBody>
      </p:sp>
      <p:sp>
        <p:nvSpPr>
          <p:cNvPr id="11" name="Text 9"/>
          <p:cNvSpPr/>
          <p:nvPr/>
        </p:nvSpPr>
        <p:spPr>
          <a:xfrm>
            <a:off x="7562017" y="3447455"/>
            <a:ext cx="4164687" cy="1891665"/>
          </a:xfrm>
          <a:prstGeom prst="rect">
            <a:avLst/>
          </a:prstGeom>
          <a:noFill/>
          <a:ln/>
        </p:spPr>
        <p:txBody>
          <a:bodyPr wrap="square" rtlCol="0" anchor="t"/>
          <a:lstStyle/>
          <a:p>
            <a:pPr indent="0" marL="0">
              <a:lnSpc>
                <a:spcPts val="2482"/>
              </a:lnSpc>
              <a:buNone/>
            </a:pPr>
            <a:r>
              <a:rPr lang="en-US" sz="1551" dirty="0">
                <a:solidFill>
                  <a:srgbClr val="D9E1FF"/>
                </a:solidFill>
                <a:latin typeface="Arimo" pitchFamily="34" charset="0"/>
                <a:ea typeface="Arimo" pitchFamily="34" charset="-122"/>
                <a:cs typeface="Arimo" pitchFamily="34" charset="-120"/>
              </a:rPr>
              <a:t>The </a:t>
            </a:r>
            <a:pPr indent="0" marL="0">
              <a:lnSpc>
                <a:spcPts val="2482"/>
              </a:lnSpc>
              <a:buNone/>
            </a:pPr>
            <a:r>
              <a:rPr lang="en-US" sz="1551" b="1" dirty="0">
                <a:solidFill>
                  <a:srgbClr val="D9E1FF"/>
                </a:solidFill>
                <a:latin typeface="Arimo" pitchFamily="34" charset="0"/>
                <a:ea typeface="Arimo" pitchFamily="34" charset="-122"/>
                <a:cs typeface="Arimo" pitchFamily="34" charset="-120"/>
              </a:rPr>
              <a:t>chown</a:t>
            </a:r>
            <a:pPr indent="0" marL="0">
              <a:lnSpc>
                <a:spcPts val="2482"/>
              </a:lnSpc>
              <a:buNone/>
            </a:pPr>
            <a:r>
              <a:rPr lang="en-US" sz="1551" dirty="0">
                <a:solidFill>
                  <a:srgbClr val="D9E1FF"/>
                </a:solidFill>
                <a:latin typeface="Arimo" pitchFamily="34" charset="0"/>
                <a:ea typeface="Arimo" pitchFamily="34" charset="-122"/>
                <a:cs typeface="Arimo" pitchFamily="34" charset="-120"/>
              </a:rPr>
              <a:t> command lets you change the ownership of a file. You can set the owner and group, as well as a few other attributes. This is useful if you need to give someone else access to a file or take ownership of someone else's file.</a:t>
            </a:r>
            <a:endParaRPr lang="en-US" sz="1551" dirty="0"/>
          </a:p>
        </p:txBody>
      </p:sp>
      <p:sp>
        <p:nvSpPr>
          <p:cNvPr id="12" name="Text 10"/>
          <p:cNvSpPr/>
          <p:nvPr/>
        </p:nvSpPr>
        <p:spPr>
          <a:xfrm>
            <a:off x="7857530" y="5560695"/>
            <a:ext cx="3869174" cy="945833"/>
          </a:xfrm>
          <a:prstGeom prst="rect">
            <a:avLst/>
          </a:prstGeom>
          <a:noFill/>
          <a:ln/>
        </p:spPr>
        <p:txBody>
          <a:bodyPr wrap="square" rtlCol="0" anchor="t"/>
          <a:lstStyle/>
          <a:p>
            <a:pPr indent="0" marL="0">
              <a:lnSpc>
                <a:spcPts val="2482"/>
              </a:lnSpc>
              <a:buNone/>
            </a:pPr>
            <a:r>
              <a:rPr lang="en-US" sz="1551" dirty="0">
                <a:solidFill>
                  <a:srgbClr val="D9E1FF"/>
                </a:solidFill>
                <a:latin typeface="Arimo" pitchFamily="34" charset="0"/>
                <a:ea typeface="Arimo" pitchFamily="34" charset="-122"/>
                <a:cs typeface="Arimo" pitchFamily="34" charset="-120"/>
              </a:rPr>
              <a:t>Remember that changing ownership can be dangerous if you don't know what you're doing. Be careful!</a:t>
            </a:r>
            <a:endParaRPr lang="en-US" sz="1551" dirty="0"/>
          </a:p>
        </p:txBody>
      </p:sp>
      <p:sp>
        <p:nvSpPr>
          <p:cNvPr id="13" name="Shape 11"/>
          <p:cNvSpPr/>
          <p:nvPr/>
        </p:nvSpPr>
        <p:spPr>
          <a:xfrm>
            <a:off x="7562017" y="5560695"/>
            <a:ext cx="24527" cy="945833"/>
          </a:xfrm>
          <a:prstGeom prst="rect">
            <a:avLst/>
          </a:prstGeom>
          <a:solidFill>
            <a:srgbClr val="8061FF"/>
          </a:solidFill>
          <a:ln/>
        </p:spPr>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2348389" y="1049179"/>
            <a:ext cx="9933503" cy="1388745"/>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Change File Permissions with chmod</a:t>
            </a:r>
            <a:endParaRPr lang="en-US" sz="4374" dirty="0"/>
          </a:p>
        </p:txBody>
      </p:sp>
      <p:sp>
        <p:nvSpPr>
          <p:cNvPr id="7" name="Text 4"/>
          <p:cNvSpPr/>
          <p:nvPr/>
        </p:nvSpPr>
        <p:spPr>
          <a:xfrm>
            <a:off x="2348389" y="2771180"/>
            <a:ext cx="9933503"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The </a:t>
            </a:r>
            <a:pPr indent="0" marL="0">
              <a:lnSpc>
                <a:spcPts val="2799"/>
              </a:lnSpc>
              <a:buNone/>
            </a:pPr>
            <a:r>
              <a:rPr lang="en-US" sz="1750" b="1" dirty="0">
                <a:solidFill>
                  <a:srgbClr val="D9E1FF"/>
                </a:solidFill>
                <a:latin typeface="Arimo" pitchFamily="34" charset="0"/>
                <a:ea typeface="Arimo" pitchFamily="34" charset="-122"/>
                <a:cs typeface="Arimo" pitchFamily="34" charset="-120"/>
              </a:rPr>
              <a:t>chmod</a:t>
            </a:r>
            <a:pPr indent="0" marL="0">
              <a:lnSpc>
                <a:spcPts val="2799"/>
              </a:lnSpc>
              <a:buNone/>
            </a:pPr>
            <a:r>
              <a:rPr lang="en-US" sz="1750" dirty="0">
                <a:solidFill>
                  <a:srgbClr val="D9E1FF"/>
                </a:solidFill>
                <a:latin typeface="Arimo" pitchFamily="34" charset="0"/>
                <a:ea typeface="Arimo" pitchFamily="34" charset="-122"/>
                <a:cs typeface="Arimo" pitchFamily="34" charset="-120"/>
              </a:rPr>
              <a:t> command is used to change file permissions in Linux. Use numbers or letters to specify the permissions. Here are some useful commands:</a:t>
            </a:r>
            <a:endParaRPr lang="en-US" sz="1750" dirty="0"/>
          </a:p>
        </p:txBody>
      </p:sp>
      <p:sp>
        <p:nvSpPr>
          <p:cNvPr id="8" name="Text 5"/>
          <p:cNvSpPr/>
          <p:nvPr/>
        </p:nvSpPr>
        <p:spPr>
          <a:xfrm>
            <a:off x="2703790" y="3731895"/>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chmod u+x FILE</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add execute permission for the owner</a:t>
            </a:r>
            <a:endParaRPr lang="en-US" sz="1750" dirty="0"/>
          </a:p>
        </p:txBody>
      </p:sp>
      <p:sp>
        <p:nvSpPr>
          <p:cNvPr id="9" name="Text 6"/>
          <p:cNvSpPr/>
          <p:nvPr/>
        </p:nvSpPr>
        <p:spPr>
          <a:xfrm>
            <a:off x="2703790" y="4176117"/>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chmod g+w FILE</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add write permission for the group</a:t>
            </a:r>
            <a:endParaRPr lang="en-US" sz="1750" dirty="0"/>
          </a:p>
        </p:txBody>
      </p:sp>
      <p:sp>
        <p:nvSpPr>
          <p:cNvPr id="10" name="Text 7"/>
          <p:cNvSpPr/>
          <p:nvPr/>
        </p:nvSpPr>
        <p:spPr>
          <a:xfrm>
            <a:off x="2703790" y="4620339"/>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chmod o-r FILE</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remove read permission for others</a:t>
            </a:r>
            <a:endParaRPr lang="en-US" sz="1750" dirty="0"/>
          </a:p>
        </p:txBody>
      </p:sp>
      <p:sp>
        <p:nvSpPr>
          <p:cNvPr id="11" name="Text 8"/>
          <p:cNvSpPr/>
          <p:nvPr/>
        </p:nvSpPr>
        <p:spPr>
          <a:xfrm>
            <a:off x="2703790" y="5064562"/>
            <a:ext cx="9578102"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chmod 755 FILE</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set read, write, and execute permission for the owner, and read and execute permission for others</a:t>
            </a:r>
            <a:endParaRPr lang="en-US" sz="1750" dirty="0"/>
          </a:p>
        </p:txBody>
      </p:sp>
      <p:sp>
        <p:nvSpPr>
          <p:cNvPr id="12" name="Text 9"/>
          <p:cNvSpPr/>
          <p:nvPr/>
        </p:nvSpPr>
        <p:spPr>
          <a:xfrm>
            <a:off x="2703790" y="5864185"/>
            <a:ext cx="9578102"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D9E1FF"/>
                </a:solidFill>
                <a:latin typeface="Arimo" pitchFamily="34" charset="0"/>
                <a:ea typeface="Arimo" pitchFamily="34" charset="-122"/>
                <a:cs typeface="Arimo" pitchFamily="34" charset="-120"/>
              </a:rPr>
              <a:t>chmod -R u=rwX,go=rX DIRECTORY</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set permissions recursively for a directory and its contents</a:t>
            </a:r>
            <a:endParaRPr lang="en-US" sz="1750" dirty="0"/>
          </a:p>
        </p:txBody>
      </p:sp>
      <p:sp>
        <p:nvSpPr>
          <p:cNvPr id="13" name="Text 10"/>
          <p:cNvSpPr/>
          <p:nvPr/>
        </p:nvSpPr>
        <p:spPr>
          <a:xfrm>
            <a:off x="2348389" y="6824901"/>
            <a:ext cx="9933503"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Use these commands to control access to your files and directories.</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2023-09-15T07:14:54Z</dcterms:created>
  <dcterms:modified xsi:type="dcterms:W3CDTF">2023-09-15T07:14:54Z</dcterms:modified>
</cp:coreProperties>
</file>